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4"/>
  </p:sldMasterIdLst>
  <p:notesMasterIdLst>
    <p:notesMasterId r:id="rId6"/>
  </p:notesMasterIdLst>
  <p:sldIdLst>
    <p:sldId id="3365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7"/>
    <p:restoredTop sz="94689"/>
  </p:normalViewPr>
  <p:slideViewPr>
    <p:cSldViewPr snapToGrid="0">
      <p:cViewPr>
        <p:scale>
          <a:sx n="66" d="100"/>
          <a:sy n="66" d="100"/>
        </p:scale>
        <p:origin x="1400" y="536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964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2882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4651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05565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32634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53106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3744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81936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22814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loat Recta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61571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eft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248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74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65117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43975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68373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latin typeface="LKN Sans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88107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54057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9834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63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70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8941" y="3763943"/>
            <a:ext cx="21652012" cy="3140788"/>
            <a:chOff x="1388941" y="3056020"/>
            <a:chExt cx="21652012" cy="31407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140788"/>
              <a:chOff x="1388941" y="3056018"/>
              <a:chExt cx="21652012" cy="943488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6178688"/>
              <a:ext cx="21652012" cy="4151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88941" y="8399854"/>
            <a:ext cx="21656928" cy="3140787"/>
            <a:chOff x="1388941" y="7190486"/>
            <a:chExt cx="21656928" cy="314078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8AC315-6C52-294E-8F17-BBE50EC4CB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9812" y="-3615468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110450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10317304"/>
              <a:ext cx="21574104" cy="0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519898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14504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5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9087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0987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4740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  <p:sldLayoutId id="2147483805" r:id="rId18"/>
    <p:sldLayoutId id="2147483806" r:id="rId19"/>
    <p:sldLayoutId id="2147483807" r:id="rId20"/>
    <p:sldLayoutId id="2147483808" r:id="rId21"/>
    <p:sldLayoutId id="2147483809" r:id="rId22"/>
    <p:sldLayoutId id="2147483810" r:id="rId23"/>
    <p:sldLayoutId id="2147483811" r:id="rId24"/>
    <p:sldLayoutId id="2147483812" r:id="rId2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LKN Sans" panose="020005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36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712C57-ED3B-BE40-8E57-DD3E1F09C534}"/>
              </a:ext>
            </a:extLst>
          </p:cNvPr>
          <p:cNvSpPr/>
          <p:nvPr/>
        </p:nvSpPr>
        <p:spPr>
          <a:xfrm>
            <a:off x="0" y="-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729752"/>
              </p:ext>
            </p:extLst>
          </p:nvPr>
        </p:nvGraphicFramePr>
        <p:xfrm>
          <a:off x="138405" y="-2"/>
          <a:ext cx="23710606" cy="13845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944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2801566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823327">
                  <a:extLst>
                    <a:ext uri="{9D8B030D-6E8A-4147-A177-3AD203B41FA5}">
                      <a16:colId xmlns:a16="http://schemas.microsoft.com/office/drawing/2014/main" val="3816242131"/>
                    </a:ext>
                  </a:extLst>
                </a:gridCol>
                <a:gridCol w="4558017">
                  <a:extLst>
                    <a:ext uri="{9D8B030D-6E8A-4147-A177-3AD203B41FA5}">
                      <a16:colId xmlns:a16="http://schemas.microsoft.com/office/drawing/2014/main" val="564977127"/>
                    </a:ext>
                  </a:extLst>
                </a:gridCol>
                <a:gridCol w="5325285">
                  <a:extLst>
                    <a:ext uri="{9D8B030D-6E8A-4147-A177-3AD203B41FA5}">
                      <a16:colId xmlns:a16="http://schemas.microsoft.com/office/drawing/2014/main" val="2144065934"/>
                    </a:ext>
                  </a:extLst>
                </a:gridCol>
                <a:gridCol w="1673157">
                  <a:extLst>
                    <a:ext uri="{9D8B030D-6E8A-4147-A177-3AD203B41FA5}">
                      <a16:colId xmlns:a16="http://schemas.microsoft.com/office/drawing/2014/main" val="3330416740"/>
                    </a:ext>
                  </a:extLst>
                </a:gridCol>
                <a:gridCol w="1945532">
                  <a:extLst>
                    <a:ext uri="{9D8B030D-6E8A-4147-A177-3AD203B41FA5}">
                      <a16:colId xmlns:a16="http://schemas.microsoft.com/office/drawing/2014/main" val="586967598"/>
                    </a:ext>
                  </a:extLst>
                </a:gridCol>
                <a:gridCol w="1519778">
                  <a:extLst>
                    <a:ext uri="{9D8B030D-6E8A-4147-A177-3AD203B41FA5}">
                      <a16:colId xmlns:a16="http://schemas.microsoft.com/office/drawing/2014/main" val="2683734392"/>
                    </a:ext>
                  </a:extLst>
                </a:gridCol>
              </a:tblGrid>
              <a:tr h="82291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2000" b="0">
                          <a:solidFill>
                            <a:srgbClr val="2D65BC"/>
                          </a:solidFill>
                          <a:latin typeface="Community"/>
                        </a:rPr>
                        <a:t>Tarea</a:t>
                      </a:r>
                    </a:p>
                  </a:txBody>
                  <a:tcPr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2000" b="0" dirty="0" err="1">
                          <a:solidFill>
                            <a:srgbClr val="2D65BC"/>
                          </a:solidFill>
                          <a:latin typeface="Community"/>
                        </a:rPr>
                        <a:t>Dept</a:t>
                      </a:r>
                      <a:r>
                        <a:rPr lang="es-ES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./responsable</a:t>
                      </a:r>
                    </a:p>
                  </a:txBody>
                  <a:tcPr marL="457200" marR="182880"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Fase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2000" b="0">
                          <a:solidFill>
                            <a:srgbClr val="2D65BC"/>
                          </a:solidFill>
                          <a:latin typeface="Community"/>
                        </a:rPr>
                        <a:t>Descripción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2000" b="0">
                          <a:solidFill>
                            <a:srgbClr val="2D65BC"/>
                          </a:solidFill>
                          <a:latin typeface="Community"/>
                        </a:rPr>
                        <a:t>Objetivo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ES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Fecha de inicio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Fecha de finalización 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Estado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37267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>
                          <a:solidFill>
                            <a:schemeClr val="tx1"/>
                          </a:solidFill>
                          <a:latin typeface="Community"/>
                          <a:cs typeface="Arial"/>
                        </a:rPr>
                        <a:t>Identificar a los principales interesados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Antes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Identificar a los principales socios e interesados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Identificar a los expertos para apoyar las comunicaciones del lanzamiento y más allá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Colaborar con el equipo de comunicaciones internas y diseñar un plan 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Antes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Crear un plan de comunicación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Visibilidad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Asignar subadministradores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Antes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Asignar subadministradores en la plataforma de LinkedIn Learning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Formar a los gerentes para empezar a recomendar contenido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Lanzar una campaña para suscitar interés por el lanzamiento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Antes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Lanzar campañas para suscitar interés por LinkedIn Learning mediante la intranet, emails, carteles, etc.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Conocimiento/emoción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Invitar a los empleados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Antes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Invitar a los empleados a usar LinkedIn Learning con instrucciones de acceso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Conocimiento/emoción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103237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Enviar boletín/email de un patrocinador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Pedir al consejero delegado o algún director sénior que envíe un email para anunciar la disponibilidad de Learning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Conocimiento/información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  <a:tr h="772912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Publicar avisos/anuncios en la intranet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Conocimiento/información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20741"/>
                  </a:ext>
                </a:extLst>
              </a:tr>
              <a:tr h="103237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Pedir a los expertos en Learning que publiquen en sus canales internos 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Pedir a los expertos o personas influyentes que publiquen contenido sobre LinkedIn </a:t>
                      </a:r>
                      <a:r>
                        <a:rPr lang="es-ES" sz="1500" b="0" i="0" u="none" strike="noStrike" dirty="0" err="1">
                          <a:latin typeface="Community"/>
                        </a:rPr>
                        <a:t>Learning</a:t>
                      </a:r>
                      <a:r>
                        <a:rPr lang="es-ES" sz="1500" b="0" i="0" u="none" strike="noStrike" dirty="0">
                          <a:latin typeface="Community"/>
                        </a:rPr>
                        <a:t> en sus canales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Conocimiento/inspiración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89863"/>
                  </a:ext>
                </a:extLst>
              </a:tr>
              <a:tr h="125680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Recomendar contenido a los empleados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Durante y después del lanzamiento</a:t>
                      </a:r>
                      <a:br>
                        <a:rPr lang="en-US" sz="1500" b="1" i="0" u="none" strike="noStrike" noProof="0" dirty="0">
                          <a:latin typeface="Community Semibold" panose="02000303040000020003" pitchFamily="2" charset="0"/>
                        </a:rPr>
                      </a:br>
                      <a:endParaRPr lang="en-US" sz="1500" b="1" i="0" u="none" strike="noStrike" noProof="0" dirty="0">
                        <a:latin typeface="Community Semibold" panose="02000303040000020003" pitchFamily="2" charset="0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Recomendar cursos e itinerarios de aprendizaje para dar los primeros pasos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Formación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56912"/>
                  </a:ext>
                </a:extLst>
              </a:tr>
              <a:tr h="103237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Animar a gerentes y empleados a marcarse objetivos de formación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Después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Animar a los empleados a marcarse objetivos y pedir a los gerentes que incluyan la formación en sus conversaciones sobre rendimiento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Formación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300163"/>
                  </a:ext>
                </a:extLst>
              </a:tr>
              <a:tr h="98761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Campaña de motivación 1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Después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Ejemplo: campañas de «Usuario del mes» dirigidas a los usuarios destacados de Learning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Inspiración/motivación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715663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Campaña de motivación 2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Después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Ejemplo: iniciativas de formación por una buena causa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Inspiración/fomento del uso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087781"/>
                  </a:ext>
                </a:extLst>
              </a:tr>
              <a:tr h="80794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Campaña de motivación 3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Después del lanzamiento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Ejemplo: campaña de Año Nuevo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Inspiración/fomento del uso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345314"/>
                  </a:ext>
                </a:extLst>
              </a:tr>
              <a:tr h="103237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 dirty="0">
                          <a:latin typeface="Community"/>
                        </a:rPr>
                        <a:t>Evaluar los resultados con los informes y encuestas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1" i="0" u="none" strike="noStrike">
                          <a:latin typeface="Community Semibold" panose="02000303040000020003" pitchFamily="2" charset="0"/>
                        </a:rPr>
                        <a:t>De forma continua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Consultar estadísticas y descargar informes de forma regular, y hacer encuestas a los usuarios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500" b="0" i="0" u="none" strike="noStrike">
                          <a:latin typeface="Community"/>
                        </a:rPr>
                        <a:t>Conocer la efectividad de tus estrategias de promoción, justificar el rendimiento de la inversión y documentar próximas estrategias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630946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DBB9186-5C4C-174C-9B14-1530ED9C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3122" y="12986144"/>
            <a:ext cx="3252116" cy="4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6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380</Words>
  <Application>Microsoft Macintosh PowerPoint</Application>
  <PresentationFormat>Personalizado</PresentationFormat>
  <Paragraphs>64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Community</vt:lpstr>
      <vt:lpstr>Community Semibold</vt:lpstr>
      <vt:lpstr>LKN Sans</vt:lpstr>
      <vt:lpstr>LKN Sans Light</vt:lpstr>
      <vt:lpstr>1_Office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Elena De Vicente Orcajo</cp:lastModifiedBy>
  <cp:revision>45</cp:revision>
  <cp:lastPrinted>2019-03-04T21:05:23Z</cp:lastPrinted>
  <dcterms:created xsi:type="dcterms:W3CDTF">2018-10-18T20:47:17Z</dcterms:created>
  <dcterms:modified xsi:type="dcterms:W3CDTF">2021-08-25T15:35:17Z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