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"/>
  </p:notesMasterIdLst>
  <p:sldIdLst>
    <p:sldId id="3335" r:id="rId2"/>
    <p:sldId id="3336" r:id="rId3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5908"/>
    <a:srgbClr val="E2F2DA"/>
    <a:srgbClr val="2A67B2"/>
    <a:srgbClr val="F6F2ED"/>
    <a:srgbClr val="E6E1DD"/>
    <a:srgbClr val="FBF8F5"/>
    <a:srgbClr val="44702E"/>
    <a:srgbClr val="5B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84"/>
    <p:restoredTop sz="94635"/>
  </p:normalViewPr>
  <p:slideViewPr>
    <p:cSldViewPr snapToGrid="0" snapToObjects="1">
      <p:cViewPr varScale="1">
        <p:scale>
          <a:sx n="76" d="100"/>
          <a:sy n="76" d="100"/>
        </p:scale>
        <p:origin x="39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37158-72CE-5446-B7B0-67CD63800B5E}" type="datetimeFigureOut">
              <a:rPr lang="en-US" smtClean="0"/>
              <a:t>8/25/21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25CFE-9D30-8D45-8B44-2BA3B76A969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2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C528159-1B8D-AA4E-B029-EAC82009EB07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26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C528159-1B8D-AA4E-B029-EAC82009EB07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98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0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82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AC6BD4D-D643-9547-80C4-FD1A03F61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668" y="938319"/>
            <a:ext cx="6887899" cy="6654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30" b="0" i="0">
                <a:solidFill>
                  <a:schemeClr val="accent2"/>
                </a:solidFill>
                <a:latin typeface="Community Light" panose="02000303040000020003" pitchFamily="2" charset="0"/>
              </a:defRPr>
            </a:lvl1pPr>
            <a:lvl2pPr marL="50292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2pPr>
            <a:lvl3pPr marL="100585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3pPr>
            <a:lvl4pPr marL="150878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4pPr>
            <a:lvl5pPr marL="201171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62C563E-1C76-004E-9470-67C8287E22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668" y="1613857"/>
            <a:ext cx="6887899" cy="1005840"/>
          </a:xfrm>
        </p:spPr>
        <p:txBody>
          <a:bodyPr lIns="109728">
            <a:normAutofit/>
          </a:bodyPr>
          <a:lstStyle>
            <a:lvl1pPr marL="0" indent="0">
              <a:buFontTx/>
              <a:buNone/>
              <a:defRPr sz="2420" b="0" i="0">
                <a:solidFill>
                  <a:schemeClr val="accent6"/>
                </a:solidFill>
                <a:latin typeface="Community Light" panose="02000303040000020003" pitchFamily="2" charset="0"/>
              </a:defRPr>
            </a:lvl1pPr>
            <a:lvl2pPr marL="50292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2pPr>
            <a:lvl3pPr marL="100585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3pPr>
            <a:lvl4pPr marL="150878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4pPr>
            <a:lvl5pPr marL="201171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56385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8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6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2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4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3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3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5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90D81-3AAD-5A47-ABDD-DA66F25F3E8A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6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14F05F2-A216-684C-9171-87AADCD34A9B}"/>
              </a:ext>
            </a:extLst>
          </p:cNvPr>
          <p:cNvSpPr/>
          <p:nvPr/>
        </p:nvSpPr>
        <p:spPr>
          <a:xfrm>
            <a:off x="0" y="7986277"/>
            <a:ext cx="7772398" cy="2072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52D0C9-4924-A841-91D1-8211923B0594}"/>
              </a:ext>
            </a:extLst>
          </p:cNvPr>
          <p:cNvSpPr/>
          <p:nvPr/>
        </p:nvSpPr>
        <p:spPr>
          <a:xfrm>
            <a:off x="-1" y="-1016000"/>
            <a:ext cx="7772400" cy="350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B1CD57-E253-AA44-A966-B81C54E46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89" y="3097188"/>
            <a:ext cx="4834406" cy="2088085"/>
          </a:xfrm>
        </p:spPr>
        <p:txBody>
          <a:bodyPr>
            <a:normAutofit/>
          </a:bodyPr>
          <a:lstStyle/>
          <a:p>
            <a:pPr rtl="0"/>
            <a:r>
              <a:rPr lang="es-ES" sz="1400" dirty="0">
                <a:solidFill>
                  <a:srgbClr val="5B696B"/>
                </a:solidFill>
              </a:rPr>
              <a:t>Ofrecemos: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5B696B"/>
                </a:solidFill>
              </a:rPr>
              <a:t>Estudiantes: </a:t>
            </a:r>
            <a:r>
              <a:rPr lang="es-ES" sz="1400" dirty="0">
                <a:solidFill>
                  <a:srgbClr val="5B696B"/>
                </a:solidFill>
              </a:rPr>
              <a:t>Ayúdales a destacar en un mercado saturado.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5B696B"/>
                </a:solidFill>
              </a:rPr>
              <a:t>Personal: </a:t>
            </a:r>
            <a:r>
              <a:rPr lang="es-ES" sz="1400" dirty="0">
                <a:solidFill>
                  <a:srgbClr val="5B696B"/>
                </a:solidFill>
              </a:rPr>
              <a:t>Ofrece a tus empleados el desarrollo de aptitudes necesario para un mundo en constante evolución.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5B696B"/>
                </a:solidFill>
              </a:rPr>
              <a:t>Profesorado: </a:t>
            </a:r>
            <a:r>
              <a:rPr lang="es-ES" sz="1400" dirty="0">
                <a:solidFill>
                  <a:srgbClr val="5B696B"/>
                </a:solidFill>
              </a:rPr>
              <a:t>Complementa y refuerza los planes de estudio con una formación flexible y oportuna.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5B696B"/>
                </a:solidFill>
              </a:rPr>
              <a:t>Antiguos alumnos: </a:t>
            </a:r>
            <a:r>
              <a:rPr lang="es-ES" sz="1400" dirty="0">
                <a:solidFill>
                  <a:srgbClr val="5B696B"/>
                </a:solidFill>
              </a:rPr>
              <a:t>Ofrece las aptitudes que preparen a los estudiantes para la transición al mercado laboral.</a:t>
            </a:r>
          </a:p>
        </p:txBody>
      </p:sp>
      <p:sp>
        <p:nvSpPr>
          <p:cNvPr id="28" name="John Jersin">
            <a:extLst>
              <a:ext uri="{FF2B5EF4-FFF2-40B4-BE49-F238E27FC236}">
                <a16:creationId xmlns:a16="http://schemas.microsoft.com/office/drawing/2014/main" id="{831A487E-8235-4D43-8955-BB041E6E3D84}"/>
              </a:ext>
            </a:extLst>
          </p:cNvPr>
          <p:cNvSpPr txBox="1"/>
          <p:nvPr/>
        </p:nvSpPr>
        <p:spPr>
          <a:xfrm>
            <a:off x="249871" y="2610326"/>
            <a:ext cx="5070398" cy="3612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es-ES" sz="2000" dirty="0">
                <a:solidFill>
                  <a:srgbClr val="935908"/>
                </a:solidFill>
                <a:latin typeface="Community Light" panose="02000303040000020003" pitchFamily="2" charset="0"/>
              </a:rPr>
              <a:t>LinkedIn </a:t>
            </a:r>
            <a:r>
              <a:rPr lang="es-ES" sz="2000" dirty="0" err="1">
                <a:solidFill>
                  <a:srgbClr val="935908"/>
                </a:solidFill>
                <a:latin typeface="Community Light" panose="02000303040000020003" pitchFamily="2" charset="0"/>
              </a:rPr>
              <a:t>Learning</a:t>
            </a:r>
            <a:r>
              <a:rPr lang="es-ES" sz="2000" dirty="0">
                <a:solidFill>
                  <a:srgbClr val="935908"/>
                </a:solidFill>
                <a:latin typeface="Community Light" panose="02000303040000020003" pitchFamily="2" charset="0"/>
              </a:rPr>
              <a:t> para universidades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41E0D16-B034-6B4D-A7CA-F454B99E6399}"/>
              </a:ext>
            </a:extLst>
          </p:cNvPr>
          <p:cNvSpPr txBox="1">
            <a:spLocks/>
          </p:cNvSpPr>
          <p:nvPr/>
        </p:nvSpPr>
        <p:spPr>
          <a:xfrm>
            <a:off x="249871" y="1601243"/>
            <a:ext cx="5015179" cy="634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600" dirty="0">
                <a:solidFill>
                  <a:srgbClr val="5B696B"/>
                </a:solidFill>
              </a:rPr>
              <a:t>Impulsa los resultados de los estudiantes y confía en la información exclusiva de LinkedIn para formar a tus docentes y demás personal.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A2A3C66-0B5C-FA4D-B839-B1C5F642E734}"/>
              </a:ext>
            </a:extLst>
          </p:cNvPr>
          <p:cNvSpPr txBox="1">
            <a:spLocks/>
          </p:cNvSpPr>
          <p:nvPr/>
        </p:nvSpPr>
        <p:spPr>
          <a:xfrm>
            <a:off x="5318022" y="2674449"/>
            <a:ext cx="2269076" cy="7378961"/>
          </a:xfrm>
          <a:prstGeom prst="rect">
            <a:avLst/>
          </a:prstGeom>
          <a:solidFill>
            <a:srgbClr val="E6E1DD"/>
          </a:solidFill>
          <a:ln>
            <a:solidFill>
              <a:srgbClr val="E6E1DD"/>
            </a:solidFill>
          </a:ln>
        </p:spPr>
        <p:txBody>
          <a:bodyPr vert="horz" lIns="109729" tIns="45720" rIns="91439" bIns="45720" rtlCol="0" anchor="t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2420" b="0" i="0" kern="1200">
                <a:solidFill>
                  <a:schemeClr val="accent6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31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63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94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26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>
              <a:solidFill>
                <a:srgbClr val="5B696B"/>
              </a:solidFill>
            </a:endParaRPr>
          </a:p>
          <a:p>
            <a:pPr rtl="0"/>
            <a:r>
              <a:rPr lang="es-ES" sz="1700" b="1" dirty="0">
                <a:solidFill>
                  <a:srgbClr val="5B696B"/>
                </a:solidFill>
              </a:rPr>
              <a:t>Contenido disponible</a:t>
            </a:r>
          </a:p>
          <a:p>
            <a:pPr rtl="0"/>
            <a:r>
              <a:rPr lang="es-ES" sz="800" dirty="0">
                <a:solidFill>
                  <a:srgbClr val="935908"/>
                </a:solidFill>
              </a:rPr>
              <a:t>_____</a:t>
            </a:r>
          </a:p>
          <a:p>
            <a:pPr rtl="0"/>
            <a:r>
              <a:rPr lang="es-ES" sz="1600" dirty="0">
                <a:solidFill>
                  <a:srgbClr val="935908"/>
                </a:solidFill>
              </a:rPr>
              <a:t>Negocios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Dirección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Microsoft Office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Ventas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Preparación para certificaciones: PMP®, NASBA, etc.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Marketing digital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…y más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rgbClr val="5B696B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-ES" sz="1600" dirty="0">
                <a:solidFill>
                  <a:srgbClr val="935908"/>
                </a:solidFill>
              </a:rPr>
              <a:t>Tecnología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Informática en la nube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Ciencia de datos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Infraestructura tecnológica</a:t>
            </a: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-ES" sz="1300" dirty="0" err="1">
                <a:solidFill>
                  <a:srgbClr val="5B696B"/>
                </a:solidFill>
              </a:rPr>
              <a:t>CompTIA</a:t>
            </a:r>
            <a:endParaRPr lang="es-ES" sz="1300" dirty="0">
              <a:solidFill>
                <a:srgbClr val="5B696B"/>
              </a:solidFill>
            </a:endParaRPr>
          </a:p>
          <a:p>
            <a:pPr rtl="0"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Desarrollo web</a:t>
            </a:r>
          </a:p>
          <a:p>
            <a:pPr rtl="0"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…y más</a:t>
            </a:r>
          </a:p>
          <a:p>
            <a:pPr>
              <a:spcBef>
                <a:spcPts val="0"/>
              </a:spcBef>
            </a:pPr>
            <a:endParaRPr lang="en-US" sz="1200" dirty="0">
              <a:solidFill>
                <a:srgbClr val="5B696B"/>
              </a:solidFill>
            </a:endParaRPr>
          </a:p>
          <a:p>
            <a:pPr rtl="0"/>
            <a:r>
              <a:rPr lang="es-ES" sz="1600" dirty="0">
                <a:solidFill>
                  <a:srgbClr val="935908"/>
                </a:solidFill>
              </a:rPr>
              <a:t>Creatividad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CAD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Software creativo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Diseño de interfaz de usuario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Grabación de vídeo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Fotografía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…y más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300" dirty="0">
              <a:solidFill>
                <a:srgbClr val="5B696B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Además, puedes alojar tu propio contenido junto con nuestro catálogo.</a:t>
            </a:r>
          </a:p>
          <a:p>
            <a:endParaRPr lang="en-US" sz="1200" dirty="0">
              <a:solidFill>
                <a:srgbClr val="5B696B"/>
              </a:solidFill>
            </a:endParaRPr>
          </a:p>
        </p:txBody>
      </p:sp>
      <p:sp>
        <p:nvSpPr>
          <p:cNvPr id="3" name="John Jersin">
            <a:extLst>
              <a:ext uri="{FF2B5EF4-FFF2-40B4-BE49-F238E27FC236}">
                <a16:creationId xmlns:a16="http://schemas.microsoft.com/office/drawing/2014/main" id="{CB6BD1A1-C9E9-D146-BD6B-8CA7D3F63C8C}"/>
              </a:ext>
            </a:extLst>
          </p:cNvPr>
          <p:cNvSpPr txBox="1"/>
          <p:nvPr/>
        </p:nvSpPr>
        <p:spPr>
          <a:xfrm>
            <a:off x="305396" y="776978"/>
            <a:ext cx="4729546" cy="66902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es-ES" sz="2000" dirty="0">
                <a:solidFill>
                  <a:srgbClr val="935908"/>
                </a:solidFill>
                <a:latin typeface="Community Light" panose="02000303040000020003" pitchFamily="2" charset="0"/>
              </a:rPr>
              <a:t>Una plataforma de aprendizaje personalizado y práctico para todo el campus.</a:t>
            </a:r>
          </a:p>
        </p:txBody>
      </p:sp>
      <p:sp>
        <p:nvSpPr>
          <p:cNvPr id="16" name="John Jersin">
            <a:extLst>
              <a:ext uri="{FF2B5EF4-FFF2-40B4-BE49-F238E27FC236}">
                <a16:creationId xmlns:a16="http://schemas.microsoft.com/office/drawing/2014/main" id="{64476862-2E9D-834E-82A0-0AED0058D2D0}"/>
              </a:ext>
            </a:extLst>
          </p:cNvPr>
          <p:cNvSpPr txBox="1"/>
          <p:nvPr/>
        </p:nvSpPr>
        <p:spPr>
          <a:xfrm>
            <a:off x="305396" y="5233033"/>
            <a:ext cx="4867199" cy="3612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es-ES" sz="2000">
                <a:solidFill>
                  <a:srgbClr val="935908"/>
                </a:solidFill>
                <a:latin typeface="Community Light" panose="02000303040000020003" pitchFamily="2" charset="0"/>
              </a:rPr>
              <a:t>El objetivo es conseguir empleo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4916D8F-1FD1-8D44-8B49-D7E0F98CFAAE}"/>
              </a:ext>
            </a:extLst>
          </p:cNvPr>
          <p:cNvSpPr txBox="1">
            <a:spLocks/>
          </p:cNvSpPr>
          <p:nvPr/>
        </p:nvSpPr>
        <p:spPr>
          <a:xfrm>
            <a:off x="338189" y="5697725"/>
            <a:ext cx="4834406" cy="2283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400">
                <a:solidFill>
                  <a:srgbClr val="5B696B"/>
                </a:solidFill>
              </a:rPr>
              <a:t>Con LinkedIn Learning los estudiantes pueden: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B696B"/>
                </a:solidFill>
              </a:rPr>
              <a:t>Adquirir las aptitudes interpersonales y técnicas más recientes y demandadas.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B696B"/>
                </a:solidFill>
              </a:rPr>
              <a:t>Obtener recomendaciones basadas en tendencias del sector y adaptadas a su nivel y sus objetivos.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B696B"/>
                </a:solidFill>
              </a:rPr>
              <a:t>Formarse en cualquier momento desde su ordenador o dispositivo móvil, ya sea con o sin conexión.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B696B"/>
                </a:solidFill>
              </a:rPr>
              <a:t>Obtener certificaciones y darse a conocer en la mayor red profesional del mundo.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BBDCC80-C169-B942-BAB8-B9D0F860CA19}"/>
              </a:ext>
            </a:extLst>
          </p:cNvPr>
          <p:cNvSpPr txBox="1">
            <a:spLocks/>
          </p:cNvSpPr>
          <p:nvPr/>
        </p:nvSpPr>
        <p:spPr>
          <a:xfrm>
            <a:off x="414391" y="8034037"/>
            <a:ext cx="4834406" cy="18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rgbClr val="5B696B"/>
              </a:solidFill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AF14241-DCEC-F841-A912-DACC8D12EB59}"/>
              </a:ext>
            </a:extLst>
          </p:cNvPr>
          <p:cNvSpPr txBox="1">
            <a:spLocks/>
          </p:cNvSpPr>
          <p:nvPr/>
        </p:nvSpPr>
        <p:spPr>
          <a:xfrm>
            <a:off x="249871" y="8146065"/>
            <a:ext cx="5510826" cy="177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700" dirty="0">
                <a:solidFill>
                  <a:srgbClr val="5B696B"/>
                </a:solidFill>
              </a:rPr>
              <a:t>«LinkedIn </a:t>
            </a:r>
            <a:r>
              <a:rPr lang="es-ES" sz="1700" dirty="0" err="1">
                <a:solidFill>
                  <a:srgbClr val="5B696B"/>
                </a:solidFill>
              </a:rPr>
              <a:t>Learning</a:t>
            </a:r>
            <a:r>
              <a:rPr lang="es-ES" sz="1700" dirty="0">
                <a:solidFill>
                  <a:srgbClr val="5B696B"/>
                </a:solidFill>
              </a:rPr>
              <a:t> me abre la puerta a oportunidades laborales. Me permite destacar fácilmente.»</a:t>
            </a:r>
          </a:p>
          <a:p>
            <a:endParaRPr lang="en-US" sz="400" i="1" dirty="0">
              <a:solidFill>
                <a:srgbClr val="5B696B"/>
              </a:solidFill>
            </a:endParaRPr>
          </a:p>
          <a:p>
            <a:endParaRPr lang="en-US" sz="400" i="1" dirty="0">
              <a:solidFill>
                <a:srgbClr val="5B696B"/>
              </a:solidFill>
            </a:endParaRPr>
          </a:p>
          <a:p>
            <a:pPr rtl="0">
              <a:spcBef>
                <a:spcPts val="250"/>
              </a:spcBef>
            </a:pPr>
            <a:r>
              <a:rPr lang="es-ES" sz="1400" dirty="0">
                <a:solidFill>
                  <a:srgbClr val="935908"/>
                </a:solidFill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E5ABB-00FC-154D-8998-8DEC89C9C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1" y="8813651"/>
            <a:ext cx="999749" cy="999749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C19A614-9E62-B64F-A03B-1D1960301E7A}"/>
              </a:ext>
            </a:extLst>
          </p:cNvPr>
          <p:cNvSpPr/>
          <p:nvPr/>
        </p:nvSpPr>
        <p:spPr>
          <a:xfrm>
            <a:off x="6451600" y="-11943"/>
            <a:ext cx="1320798" cy="2485164"/>
          </a:xfrm>
          <a:prstGeom prst="rect">
            <a:avLst/>
          </a:prstGeom>
          <a:solidFill>
            <a:srgbClr val="2A67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5D9CC8-2EE7-CB46-8313-B28F98222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53" r="16653"/>
          <a:stretch/>
        </p:blipFill>
        <p:spPr>
          <a:xfrm>
            <a:off x="5237159" y="4990"/>
            <a:ext cx="2485164" cy="2485164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9FB87F-11EA-B643-A3C8-9FB96406D8A6}"/>
              </a:ext>
            </a:extLst>
          </p:cNvPr>
          <p:cNvSpPr txBox="1"/>
          <p:nvPr/>
        </p:nvSpPr>
        <p:spPr>
          <a:xfrm>
            <a:off x="1533645" y="9001953"/>
            <a:ext cx="235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ES" sz="1700" b="1" dirty="0" err="1">
                <a:solidFill>
                  <a:srgbClr val="935908"/>
                </a:solidFill>
                <a:latin typeface="Community" panose="02000303040000020003" pitchFamily="2" charset="0"/>
              </a:rPr>
              <a:t>Prasaadi</a:t>
            </a:r>
            <a:r>
              <a:rPr lang="es-ES" sz="1700" b="1" dirty="0">
                <a:solidFill>
                  <a:srgbClr val="935908"/>
                </a:solidFill>
                <a:latin typeface="Community" panose="02000303040000020003" pitchFamily="2" charset="0"/>
              </a:rPr>
              <a:t> </a:t>
            </a:r>
            <a:r>
              <a:rPr lang="es-ES" sz="1700" b="1" dirty="0" err="1">
                <a:solidFill>
                  <a:srgbClr val="935908"/>
                </a:solidFill>
                <a:latin typeface="Community" panose="02000303040000020003" pitchFamily="2" charset="0"/>
              </a:rPr>
              <a:t>Dangolla</a:t>
            </a:r>
            <a:endParaRPr lang="es-ES" sz="1700" b="1" dirty="0">
              <a:solidFill>
                <a:srgbClr val="935908"/>
              </a:solidFill>
              <a:latin typeface="Community" panose="02000303040000020003" pitchFamily="2" charset="0"/>
            </a:endParaRPr>
          </a:p>
          <a:p>
            <a:pPr rtl="0"/>
            <a:r>
              <a:rPr lang="es-ES" sz="1700" dirty="0">
                <a:solidFill>
                  <a:srgbClr val="5B696B"/>
                </a:solidFill>
                <a:latin typeface="Community" panose="02000303040000020003" pitchFamily="2" charset="0"/>
              </a:rPr>
              <a:t>Estudiante del </a:t>
            </a:r>
            <a:r>
              <a:rPr lang="es-ES" sz="1700" dirty="0" err="1">
                <a:solidFill>
                  <a:srgbClr val="5B696B"/>
                </a:solidFill>
                <a:latin typeface="Community" panose="02000303040000020003" pitchFamily="2" charset="0"/>
              </a:rPr>
              <a:t>Seton</a:t>
            </a:r>
            <a:r>
              <a:rPr lang="es-ES" sz="1700" dirty="0">
                <a:solidFill>
                  <a:srgbClr val="5B696B"/>
                </a:solidFill>
                <a:latin typeface="Community" panose="02000303040000020003" pitchFamily="2" charset="0"/>
              </a:rPr>
              <a:t> Hall</a:t>
            </a:r>
          </a:p>
          <a:p>
            <a:endParaRPr lang="en-US" dirty="0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7840B667-3EBC-644F-AD3B-D95BBD9BC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96" y="180877"/>
            <a:ext cx="1904266" cy="2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EFCDF78-9742-5146-887B-7B6BEB7E4866}"/>
              </a:ext>
            </a:extLst>
          </p:cNvPr>
          <p:cNvSpPr/>
          <p:nvPr/>
        </p:nvSpPr>
        <p:spPr>
          <a:xfrm>
            <a:off x="0" y="1998132"/>
            <a:ext cx="7772398" cy="3649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BCC692-EAB6-6045-AD5D-6E21A86A8D27}"/>
              </a:ext>
            </a:extLst>
          </p:cNvPr>
          <p:cNvSpPr/>
          <p:nvPr/>
        </p:nvSpPr>
        <p:spPr>
          <a:xfrm>
            <a:off x="2" y="8686800"/>
            <a:ext cx="7772398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B1CD57-E253-AA44-A966-B81C54E46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71" y="2974455"/>
            <a:ext cx="7272208" cy="2576775"/>
          </a:xfrm>
        </p:spPr>
        <p:txBody>
          <a:bodyPr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2"/>
                </a:solidFill>
              </a:rPr>
              <a:t>Resultados y preparación de estudiantes para el mercado laboral. </a:t>
            </a:r>
            <a:r>
              <a:rPr lang="es-ES" sz="1600" dirty="0">
                <a:solidFill>
                  <a:schemeClr val="tx2"/>
                </a:solidFill>
              </a:rPr>
              <a:t>La información exclusiva de LinkedIn te permite ver qué empresas contratan a los jóvenes graduados y las carencias de aptitudes entre los estudiantes actuales.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2"/>
                </a:solidFill>
              </a:rPr>
              <a:t>Información en tiempo real sobre aptitudes. </a:t>
            </a:r>
            <a:r>
              <a:rPr lang="es-ES" sz="1600" dirty="0">
                <a:solidFill>
                  <a:schemeClr val="tx2"/>
                </a:solidFill>
              </a:rPr>
              <a:t>Determina las necesidades de formación concretas de tu personal accediendo a datos en tiempo real sobre las aptitudes con las que cuenta tu institución.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2"/>
                </a:solidFill>
              </a:rPr>
              <a:t>Contenido colaborativo. </a:t>
            </a:r>
            <a:r>
              <a:rPr lang="es-ES" sz="1600" dirty="0">
                <a:solidFill>
                  <a:schemeClr val="tx2"/>
                </a:solidFill>
              </a:rPr>
              <a:t>Cada semana añadimos más de 60 cursos colaborativos a los 15.000 de nuestro catálogo, todos impartidos por expertos. El contenido está disponible en inglés, español, alemán, francés, japonés, chino y portugués.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2"/>
                </a:solidFill>
              </a:rPr>
              <a:t>Alojamiento de contenido propio. </a:t>
            </a:r>
            <a:r>
              <a:rPr lang="es-ES" sz="1600" dirty="0">
                <a:solidFill>
                  <a:schemeClr val="tx2"/>
                </a:solidFill>
              </a:rPr>
              <a:t>Carga tus vídeos y documentos para complementar el catálogo de LinkedIn </a:t>
            </a:r>
            <a:r>
              <a:rPr lang="es-ES" sz="1600" dirty="0" err="1">
                <a:solidFill>
                  <a:schemeClr val="tx2"/>
                </a:solidFill>
              </a:rPr>
              <a:t>Learning</a:t>
            </a:r>
            <a:r>
              <a:rPr lang="es-ES" sz="1600" dirty="0">
                <a:solidFill>
                  <a:schemeClr val="tx2"/>
                </a:solidFill>
              </a:rPr>
              <a:t> y añade tu logotipo a la plataforma.</a:t>
            </a:r>
          </a:p>
        </p:txBody>
      </p:sp>
      <p:sp>
        <p:nvSpPr>
          <p:cNvPr id="28" name="John Jersin">
            <a:extLst>
              <a:ext uri="{FF2B5EF4-FFF2-40B4-BE49-F238E27FC236}">
                <a16:creationId xmlns:a16="http://schemas.microsoft.com/office/drawing/2014/main" id="{831A487E-8235-4D43-8955-BB041E6E3D84}"/>
              </a:ext>
            </a:extLst>
          </p:cNvPr>
          <p:cNvSpPr txBox="1"/>
          <p:nvPr/>
        </p:nvSpPr>
        <p:spPr>
          <a:xfrm>
            <a:off x="249871" y="2434034"/>
            <a:ext cx="4867199" cy="4227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es-ES" sz="2400">
                <a:solidFill>
                  <a:srgbClr val="935908"/>
                </a:solidFill>
                <a:latin typeface="Community Light" panose="02000303040000020003" pitchFamily="2" charset="0"/>
              </a:rPr>
              <a:t>Datos clave sobre socios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BBDCC80-C169-B942-BAB8-B9D0F860CA19}"/>
              </a:ext>
            </a:extLst>
          </p:cNvPr>
          <p:cNvSpPr txBox="1">
            <a:spLocks/>
          </p:cNvSpPr>
          <p:nvPr/>
        </p:nvSpPr>
        <p:spPr>
          <a:xfrm>
            <a:off x="414391" y="8034037"/>
            <a:ext cx="4834406" cy="18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rgbClr val="5B696B"/>
              </a:solidFill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AF14241-DCEC-F841-A912-DACC8D12EB59}"/>
              </a:ext>
            </a:extLst>
          </p:cNvPr>
          <p:cNvSpPr txBox="1">
            <a:spLocks/>
          </p:cNvSpPr>
          <p:nvPr/>
        </p:nvSpPr>
        <p:spPr>
          <a:xfrm>
            <a:off x="249871" y="5844313"/>
            <a:ext cx="7373334" cy="2724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2800" dirty="0">
                <a:solidFill>
                  <a:schemeClr val="tx2"/>
                </a:solidFill>
              </a:rPr>
              <a:t>«Vincular el perfil de LinkedIn supone una gran ventaja. Los estudiantes pueden interactuar directamente con posibles empresas.»</a:t>
            </a:r>
          </a:p>
          <a:p>
            <a:endParaRPr lang="en-US" sz="4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195AA-545A-E54E-8739-3B9246DFB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59" y="7334172"/>
            <a:ext cx="907482" cy="907482"/>
          </a:xfrm>
          <a:prstGeom prst="ellipse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F459D49-AE92-8543-9524-83FD0256A34C}"/>
              </a:ext>
            </a:extLst>
          </p:cNvPr>
          <p:cNvSpPr txBox="1">
            <a:spLocks/>
          </p:cNvSpPr>
          <p:nvPr/>
        </p:nvSpPr>
        <p:spPr>
          <a:xfrm>
            <a:off x="249871" y="8956499"/>
            <a:ext cx="7272208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800">
                <a:solidFill>
                  <a:schemeClr val="tx2"/>
                </a:solidFill>
              </a:rPr>
              <a:t>¿Quieres más información? Accede a learning.linkedin.com.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D982060-40AA-4246-A1D4-438E5D749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48" b="7973"/>
          <a:stretch/>
        </p:blipFill>
        <p:spPr>
          <a:xfrm>
            <a:off x="0" y="-367325"/>
            <a:ext cx="7787725" cy="2567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D52F3A-81DC-C143-840F-DDA6E875F994}"/>
              </a:ext>
            </a:extLst>
          </p:cNvPr>
          <p:cNvSpPr txBox="1"/>
          <p:nvPr/>
        </p:nvSpPr>
        <p:spPr>
          <a:xfrm>
            <a:off x="1567279" y="7319277"/>
            <a:ext cx="51721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ES" b="1" dirty="0">
                <a:solidFill>
                  <a:srgbClr val="2A67B2"/>
                </a:solidFill>
                <a:latin typeface="Community" panose="02000303040000020003" pitchFamily="2" charset="0"/>
              </a:rPr>
              <a:t>Rick </a:t>
            </a:r>
            <a:r>
              <a:rPr lang="es-ES" b="1" dirty="0" err="1">
                <a:solidFill>
                  <a:srgbClr val="2A67B2"/>
                </a:solidFill>
                <a:latin typeface="Community" panose="02000303040000020003" pitchFamily="2" charset="0"/>
              </a:rPr>
              <a:t>Hodge</a:t>
            </a:r>
            <a:endParaRPr lang="es-ES" b="1" dirty="0">
              <a:solidFill>
                <a:srgbClr val="2A67B2"/>
              </a:solidFill>
              <a:latin typeface="Community" panose="02000303040000020003" pitchFamily="2" charset="0"/>
            </a:endParaRPr>
          </a:p>
          <a:p>
            <a:endParaRPr lang="en-US" sz="200" b="1" dirty="0">
              <a:solidFill>
                <a:srgbClr val="2A67B2"/>
              </a:solidFill>
              <a:latin typeface="Community" panose="02000303040000020003" pitchFamily="2" charset="0"/>
            </a:endParaRPr>
          </a:p>
          <a:p>
            <a:pPr rtl="0"/>
            <a:r>
              <a:rPr lang="es-ES" dirty="0">
                <a:solidFill>
                  <a:srgbClr val="5B696B"/>
                </a:solidFill>
                <a:latin typeface="Community" panose="02000303040000020003" pitchFamily="2" charset="0"/>
              </a:rPr>
              <a:t>Decano de formación técnica y profesional, distrito de las universidades públicas de Los Ángeles (EE. UU.)</a:t>
            </a:r>
          </a:p>
          <a:p>
            <a:endParaRPr lang="en-US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7676B01F-ED46-1242-BB2C-91DD9AB31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144" y="9343603"/>
            <a:ext cx="2043427" cy="2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1646</TotalTime>
  <Words>459</Words>
  <Application>Microsoft Macintosh PowerPoint</Application>
  <PresentationFormat>Personalizado</PresentationFormat>
  <Paragraphs>63</Paragraphs>
  <Slides>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Community</vt:lpstr>
      <vt:lpstr>Community Light</vt:lpstr>
      <vt:lpstr>LKN Sans Light</vt:lpstr>
      <vt:lpstr>Office Theme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Petrone</dc:creator>
  <cp:lastModifiedBy>Elena De Vicente Orcajo</cp:lastModifiedBy>
  <cp:revision>85</cp:revision>
  <cp:lastPrinted>2019-08-21T15:51:43Z</cp:lastPrinted>
  <dcterms:created xsi:type="dcterms:W3CDTF">2019-07-12T23:16:35Z</dcterms:created>
  <dcterms:modified xsi:type="dcterms:W3CDTF">2021-08-25T15:40:19Z</dcterms:modified>
</cp:coreProperties>
</file>