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2C23_BAE955DB.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2C0D_71161DFB.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41"/>
  </p:notesMasterIdLst>
  <p:sldIdLst>
    <p:sldId id="3710" r:id="rId2"/>
    <p:sldId id="4221" r:id="rId3"/>
    <p:sldId id="4220" r:id="rId4"/>
    <p:sldId id="4228" r:id="rId5"/>
    <p:sldId id="11263" r:id="rId6"/>
    <p:sldId id="11262" r:id="rId7"/>
    <p:sldId id="11302" r:id="rId8"/>
    <p:sldId id="11149" r:id="rId9"/>
    <p:sldId id="11152" r:id="rId10"/>
    <p:sldId id="11264" r:id="rId11"/>
    <p:sldId id="11265" r:id="rId12"/>
    <p:sldId id="11266" r:id="rId13"/>
    <p:sldId id="11267" r:id="rId14"/>
    <p:sldId id="11299" r:id="rId15"/>
    <p:sldId id="11298" r:id="rId16"/>
    <p:sldId id="11270" r:id="rId17"/>
    <p:sldId id="11271" r:id="rId18"/>
    <p:sldId id="11272" r:id="rId19"/>
    <p:sldId id="11273" r:id="rId20"/>
    <p:sldId id="11275" r:id="rId21"/>
    <p:sldId id="11277" r:id="rId22"/>
    <p:sldId id="11278" r:id="rId23"/>
    <p:sldId id="11279" r:id="rId24"/>
    <p:sldId id="11282" r:id="rId25"/>
    <p:sldId id="11283" r:id="rId26"/>
    <p:sldId id="11284" r:id="rId27"/>
    <p:sldId id="11285" r:id="rId28"/>
    <p:sldId id="11286" r:id="rId29"/>
    <p:sldId id="11287" r:id="rId30"/>
    <p:sldId id="11288" r:id="rId31"/>
    <p:sldId id="11289" r:id="rId32"/>
    <p:sldId id="11290" r:id="rId33"/>
    <p:sldId id="11292" r:id="rId34"/>
    <p:sldId id="11291" r:id="rId35"/>
    <p:sldId id="11300" r:id="rId36"/>
    <p:sldId id="11301" r:id="rId37"/>
    <p:sldId id="11294" r:id="rId38"/>
    <p:sldId id="11295" r:id="rId39"/>
    <p:sldId id="3810" r:id="rId40"/>
  </p:sldIdLst>
  <p:sldSz cx="24387175"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23BD5E-3FE8-1BF6-280D-58AE79E0286F}" name="Jessica Feinstein" initials="JF" userId="S::jfeinste@linkedin.biz::27f095b9-4129-457d-8527-82b710261c71" providerId="AD"/>
  <p188:author id="{A2FA036C-7D10-6C4E-481D-B8FD54656753}" name="Paul Petrone" initials="PP" userId="S::ppetrone@linkedin.biz::03958cd3-0dcc-42e8-880f-c69c636cba66" providerId="AD"/>
  <p188:author id="{C151A494-3BDA-AF84-E1A5-391C1641382C}" name="Robert Firme" initials="RF" userId="S::rfirme@linkedin.biz::48ab0095-b744-4eb0-8f5e-cdf73bd39091" providerId="AD"/>
  <p188:author id="{056701C7-E439-348A-36DB-40F9749A761F}" name="Robert Tait" initials="RT" userId="b3f4f197ba9f4f5a" providerId="Windows Live"/>
  <p188:author id="{D3DCDBCB-6B6B-0CA7-A774-27CCBE12FDC5}" name="Reggie Hanson" initials="RH" userId="S::rhanson@linkedin.biz::e5e7131d-5ae5-42ce-8e8c-bf3fa9f01fd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6EBCE"/>
    <a:srgbClr val="44702D"/>
    <a:srgbClr val="B03E1E"/>
    <a:srgbClr val="54657A"/>
    <a:srgbClr val="935806"/>
    <a:srgbClr val="DBE6EF"/>
    <a:srgbClr val="0465C1"/>
    <a:srgbClr val="819320"/>
    <a:srgbClr val="E9E5DF"/>
    <a:srgbClr val="5466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1"/>
    <p:restoredTop sz="94507"/>
  </p:normalViewPr>
  <p:slideViewPr>
    <p:cSldViewPr snapToGrid="0">
      <p:cViewPr varScale="1">
        <p:scale>
          <a:sx n="56" d="100"/>
          <a:sy n="56" d="100"/>
        </p:scale>
        <p:origin x="118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notesMaster" Target="notesMasters/notesMaster1.xml"/></Relationships>
</file>

<file path=ppt/comments/modernComment_2C0D_71161DFB.xml><?xml version="1.0" encoding="utf-8"?>
<p188:cmLst xmlns:a="http://schemas.openxmlformats.org/drawingml/2006/main" xmlns:r="http://schemas.openxmlformats.org/officeDocument/2006/relationships" xmlns:p188="http://schemas.microsoft.com/office/powerpoint/2018/8/main">
  <p188:cm id="{E2595F0C-F8CE-D940-AE0A-11D97A7D4596}" authorId="{A2FA036C-7D10-6C4E-481D-B8FD54656753}" created="2020-09-17T19:33:54.711">
    <pc:sldMkLst xmlns:pc="http://schemas.microsoft.com/office/powerpoint/2013/main/command">
      <pc:docMk/>
      <pc:sldMk cId="1897274875" sldId="11277"/>
    </pc:sldMkLst>
    <p188:txBody>
      <a:bodyPr/>
      <a:lstStyle/>
      <a:p>
        <a:r>
          <a:rPr lang="en-US"/>
          <a:t>DESIGN NOTE – Can we add in UCF’s logo?</a:t>
        </a:r>
      </a:p>
    </p188:txBody>
  </p188:cm>
</p188:cmLst>
</file>

<file path=ppt/comments/modernComment_2C23_BAE955DB.xml><?xml version="1.0" encoding="utf-8"?>
<p188:cmLst xmlns:a="http://schemas.openxmlformats.org/drawingml/2006/main" xmlns:r="http://schemas.openxmlformats.org/officeDocument/2006/relationships" xmlns:p188="http://schemas.microsoft.com/office/powerpoint/2018/8/main">
  <p188:cm id="{8FA9DE08-E8CE-DE4C-997A-A9146565BB44}" authorId="{A2FA036C-7D10-6C4E-481D-B8FD54656753}" created="2020-09-17T19:33:07.048">
    <ac:deMkLst xmlns:ac="http://schemas.microsoft.com/office/drawing/2013/main/command">
      <pc:docMk xmlns:pc="http://schemas.microsoft.com/office/powerpoint/2013/main/command"/>
      <pc:sldMk xmlns:pc="http://schemas.microsoft.com/office/powerpoint/2013/main/command" cId="3135854043" sldId="11299"/>
      <ac:spMk id="47" creationId="{31A8EAEC-9687-7A42-91AF-C73BB022A7F6}"/>
    </ac:deMkLst>
    <p188:pos x="20443701" y="995223"/>
    <p188:txBody>
      <a:bodyPr/>
      <a:lstStyle/>
      <a:p>
        <a:r>
          <a:rPr lang="en-US"/>
          <a:t>DESIGN Note – Can we add in King’s College’s logo?</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B7DA5B-3182-8642-B34F-7EA3EA40A944}" type="datetimeFigureOut">
              <a:rPr lang="en-US" smtClean="0"/>
              <a:t>9/7/21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D6BE04-478C-284C-85F5-3BA4FD0548AC}" type="slidenum">
              <a:rPr lang="en-US" smtClean="0"/>
              <a:t>‹Nº›</a:t>
            </a:fld>
            <a:endParaRPr lang="en-US"/>
          </a:p>
        </p:txBody>
      </p:sp>
    </p:spTree>
    <p:extLst>
      <p:ext uri="{BB962C8B-B14F-4D97-AF65-F5344CB8AC3E}">
        <p14:creationId xmlns:p14="http://schemas.microsoft.com/office/powerpoint/2010/main" val="3019443998"/>
      </p:ext>
    </p:extLst>
  </p:cSld>
  <p:clrMap bg1="lt1" tx1="dk1" bg2="lt2" tx2="dk2" accent1="accent1" accent2="accent2" accent3="accent3" accent4="accent4" accent5="accent5" accent6="accent6" hlink="hlink" folHlink="folHlink"/>
  <p:notesStyle>
    <a:lvl1pPr marL="0" algn="l" defTabSz="1828597" rtl="0" eaLnBrk="1" latinLnBrk="0" hangingPunct="1">
      <a:defRPr sz="2400" kern="1200">
        <a:solidFill>
          <a:schemeClr val="tx1"/>
        </a:solidFill>
        <a:latin typeface="+mn-lt"/>
        <a:ea typeface="+mn-ea"/>
        <a:cs typeface="+mn-cs"/>
      </a:defRPr>
    </a:lvl1pPr>
    <a:lvl2pPr marL="914300" algn="l" defTabSz="1828597" rtl="0" eaLnBrk="1" latinLnBrk="0" hangingPunct="1">
      <a:defRPr sz="2400" kern="1200">
        <a:solidFill>
          <a:schemeClr val="tx1"/>
        </a:solidFill>
        <a:latin typeface="+mn-lt"/>
        <a:ea typeface="+mn-ea"/>
        <a:cs typeface="+mn-cs"/>
      </a:defRPr>
    </a:lvl2pPr>
    <a:lvl3pPr marL="1828597" algn="l" defTabSz="1828597" rtl="0" eaLnBrk="1" latinLnBrk="0" hangingPunct="1">
      <a:defRPr sz="2400" kern="1200">
        <a:solidFill>
          <a:schemeClr val="tx1"/>
        </a:solidFill>
        <a:latin typeface="+mn-lt"/>
        <a:ea typeface="+mn-ea"/>
        <a:cs typeface="+mn-cs"/>
      </a:defRPr>
    </a:lvl3pPr>
    <a:lvl4pPr marL="2742897" algn="l" defTabSz="1828597" rtl="0" eaLnBrk="1" latinLnBrk="0" hangingPunct="1">
      <a:defRPr sz="2400" kern="1200">
        <a:solidFill>
          <a:schemeClr val="tx1"/>
        </a:solidFill>
        <a:latin typeface="+mn-lt"/>
        <a:ea typeface="+mn-ea"/>
        <a:cs typeface="+mn-cs"/>
      </a:defRPr>
    </a:lvl4pPr>
    <a:lvl5pPr marL="3657197" algn="l" defTabSz="1828597" rtl="0" eaLnBrk="1" latinLnBrk="0" hangingPunct="1">
      <a:defRPr sz="2400" kern="1200">
        <a:solidFill>
          <a:schemeClr val="tx1"/>
        </a:solidFill>
        <a:latin typeface="+mn-lt"/>
        <a:ea typeface="+mn-ea"/>
        <a:cs typeface="+mn-cs"/>
      </a:defRPr>
    </a:lvl5pPr>
    <a:lvl6pPr marL="4571497" algn="l" defTabSz="1828597" rtl="0" eaLnBrk="1" latinLnBrk="0" hangingPunct="1">
      <a:defRPr sz="2400" kern="1200">
        <a:solidFill>
          <a:schemeClr val="tx1"/>
        </a:solidFill>
        <a:latin typeface="+mn-lt"/>
        <a:ea typeface="+mn-ea"/>
        <a:cs typeface="+mn-cs"/>
      </a:defRPr>
    </a:lvl6pPr>
    <a:lvl7pPr marL="5485794" algn="l" defTabSz="1828597" rtl="0" eaLnBrk="1" latinLnBrk="0" hangingPunct="1">
      <a:defRPr sz="2400" kern="1200">
        <a:solidFill>
          <a:schemeClr val="tx1"/>
        </a:solidFill>
        <a:latin typeface="+mn-lt"/>
        <a:ea typeface="+mn-ea"/>
        <a:cs typeface="+mn-cs"/>
      </a:defRPr>
    </a:lvl7pPr>
    <a:lvl8pPr marL="6400094" algn="l" defTabSz="1828597" rtl="0" eaLnBrk="1" latinLnBrk="0" hangingPunct="1">
      <a:defRPr sz="2400" kern="1200">
        <a:solidFill>
          <a:schemeClr val="tx1"/>
        </a:solidFill>
        <a:latin typeface="+mn-lt"/>
        <a:ea typeface="+mn-ea"/>
        <a:cs typeface="+mn-cs"/>
      </a:defRPr>
    </a:lvl8pPr>
    <a:lvl9pPr marL="7314394" algn="l" defTabSz="182859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2400" marR="0" lvl="0" indent="0" algn="l" defTabSz="914400" rtl="0" eaLnBrk="1" fontAlgn="auto" latinLnBrk="0" hangingPunct="1">
              <a:lnSpc>
                <a:spcPct val="100000"/>
              </a:lnSpc>
              <a:spcBef>
                <a:spcPts val="0"/>
              </a:spcBef>
              <a:spcAft>
                <a:spcPts val="0"/>
              </a:spcAft>
              <a:buClrTx/>
              <a:buSzPts val="1200"/>
              <a:buFontTx/>
              <a:buNone/>
              <a:tabLst/>
              <a:defRPr/>
            </a:pPr>
            <a:endParaRPr lang="en-US" sz="1800" dirty="0">
              <a:solidFill>
                <a:srgbClr val="556679"/>
              </a:solidFill>
              <a:latin typeface="Community" panose="02000303040000020003" pitchFamily="2" charset="0"/>
            </a:endParaRPr>
          </a:p>
          <a:p>
            <a:pPr marL="152400" lvl="0" indent="0" algn="l" rtl="0">
              <a:spcBef>
                <a:spcPts val="0"/>
              </a:spcBef>
              <a:spcAft>
                <a:spcPts val="0"/>
              </a:spcAft>
              <a:buSzPts val="1200"/>
              <a:buNone/>
            </a:pPr>
            <a:endParaRPr lang="en-US" sz="1800" b="0" i="0" dirty="0">
              <a:latin typeface="Community" panose="02000303040000020003" pitchFamily="2" charset="0"/>
            </a:endParaRPr>
          </a:p>
        </p:txBody>
      </p:sp>
      <p:sp>
        <p:nvSpPr>
          <p:cNvPr id="4" name="Slide Number Placeholder 3"/>
          <p:cNvSpPr>
            <a:spLocks noGrp="1"/>
          </p:cNvSpPr>
          <p:nvPr>
            <p:ph type="sldNum" sz="quarter" idx="5"/>
          </p:nvPr>
        </p:nvSpPr>
        <p:spPr/>
        <p:txBody>
          <a:bodyPr/>
          <a:lstStyle/>
          <a:p>
            <a:pPr rtl="0"/>
            <a:fld id="{6C528159-1B8D-AA4E-B029-EAC82009EB07}" type="slidenum">
              <a:rPr/>
              <a:t>1</a:t>
            </a:fld>
            <a:endParaRPr/>
          </a:p>
        </p:txBody>
      </p:sp>
    </p:spTree>
    <p:extLst>
      <p:ext uri="{BB962C8B-B14F-4D97-AF65-F5344CB8AC3E}">
        <p14:creationId xmlns:p14="http://schemas.microsoft.com/office/powerpoint/2010/main" val="4228306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990778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581952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85311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3110953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2105376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r>
              <a:rPr lang="es-ES" sz="1800">
                <a:latin typeface="Community" panose="02000303040000020003" pitchFamily="2" charset="0"/>
              </a:rPr>
              <a:t>Added subhead</a:t>
            </a:r>
          </a:p>
        </p:txBody>
      </p:sp>
    </p:spTree>
    <p:extLst>
      <p:ext uri="{BB962C8B-B14F-4D97-AF65-F5344CB8AC3E}">
        <p14:creationId xmlns:p14="http://schemas.microsoft.com/office/powerpoint/2010/main" val="3337724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dirty="0">
              <a:latin typeface="Community" panose="02000303040000020003" pitchFamily="2" charset="0"/>
            </a:endParaRPr>
          </a:p>
        </p:txBody>
      </p:sp>
      <p:sp>
        <p:nvSpPr>
          <p:cNvPr id="4" name="Slide Number Placeholder 3"/>
          <p:cNvSpPr>
            <a:spLocks noGrp="1"/>
          </p:cNvSpPr>
          <p:nvPr>
            <p:ph type="sldNum" sz="quarter" idx="5"/>
          </p:nvPr>
        </p:nvSpPr>
        <p:spPr/>
        <p:txBody>
          <a:bodyPr/>
          <a:lstStyle/>
          <a:p>
            <a:pPr rtl="0"/>
            <a:fld id="{6C528159-1B8D-AA4E-B029-EAC82009EB07}" type="slidenum">
              <a:rPr/>
              <a:pPr/>
              <a:t>16</a:t>
            </a:fld>
            <a:endParaRPr/>
          </a:p>
        </p:txBody>
      </p:sp>
    </p:spTree>
    <p:extLst>
      <p:ext uri="{BB962C8B-B14F-4D97-AF65-F5344CB8AC3E}">
        <p14:creationId xmlns:p14="http://schemas.microsoft.com/office/powerpoint/2010/main" val="2336296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2272335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r>
              <a:rPr lang="es-ES" sz="1800">
                <a:latin typeface="Community" panose="02000303040000020003" pitchFamily="2" charset="0"/>
              </a:rPr>
              <a:t>Change – quote to Rick Hodge</a:t>
            </a:r>
          </a:p>
        </p:txBody>
      </p:sp>
    </p:spTree>
    <p:extLst>
      <p:ext uri="{BB962C8B-B14F-4D97-AF65-F5344CB8AC3E}">
        <p14:creationId xmlns:p14="http://schemas.microsoft.com/office/powerpoint/2010/main" val="1303632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3166721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ommunity" panose="02000303040000020003" pitchFamily="2" charset="0"/>
            </a:endParaRPr>
          </a:p>
        </p:txBody>
      </p:sp>
      <p:sp>
        <p:nvSpPr>
          <p:cNvPr id="4" name="Slide Number Placeholder 3"/>
          <p:cNvSpPr>
            <a:spLocks noGrp="1"/>
          </p:cNvSpPr>
          <p:nvPr>
            <p:ph type="sldNum" sz="quarter" idx="10"/>
          </p:nvPr>
        </p:nvSpPr>
        <p:spPr/>
        <p:txBody>
          <a:bodyPr/>
          <a:lstStyle/>
          <a:p>
            <a:pPr marL="0" marR="0" lvl="0" indent="0" algn="r" defTabSz="1828891" rtl="0" eaLnBrk="1" fontAlgn="auto" latinLnBrk="0" hangingPunct="1">
              <a:lnSpc>
                <a:spcPct val="100000"/>
              </a:lnSpc>
              <a:spcBef>
                <a:spcPct val="0"/>
              </a:spcBef>
              <a:spcAft>
                <a:spcPct val="0"/>
              </a:spcAft>
              <a:buClrTx/>
              <a:buSzTx/>
              <a:buFontTx/>
              <a:buNone/>
              <a:defRPr/>
            </a:pPr>
            <a:fld id="{C82A3EF7-70D2-6F43-B2CC-06F0F10C8C22}" type="slidenum">
              <a:rPr kumimoji="0" sz="1200" b="0" i="0" u="none" strike="noStrike" kern="1200" cap="none" normalizeH="0" baseline="0">
                <a:ln>
                  <a:noFill/>
                </a:ln>
                <a:solidFill>
                  <a:prstClr val="black"/>
                </a:solidFill>
                <a:effectLst/>
                <a:uLnTx/>
                <a:uFillTx/>
                <a:latin typeface="Calibri"/>
                <a:ea typeface="+mn-ea"/>
                <a:cs typeface="+mn-cs"/>
              </a:rPr>
              <a:pPr marL="0" marR="0" lvl="0" indent="0" algn="r" defTabSz="1828891" rtl="0" eaLnBrk="1" fontAlgn="auto" latinLnBrk="0" hangingPunct="1">
                <a:lnSpc>
                  <a:spcPct val="100000"/>
                </a:lnSpc>
                <a:spcBef>
                  <a:spcPct val="0"/>
                </a:spcBef>
                <a:spcAft>
                  <a:spcPct val="0"/>
                </a:spcAft>
                <a:buClrTx/>
                <a:buSzTx/>
                <a:buFontTx/>
                <a:buNone/>
                <a:defRPr/>
              </a:pPr>
              <a:t>2</a:t>
            </a:fld>
            <a:endParaRPr kumimoji="0" sz="1200" b="0" i="0" u="none" strike="noStrike" kern="1200" cap="none" normalizeH="0" baseline="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1383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r>
              <a:rPr lang="es-ES" sz="1800">
                <a:latin typeface="Community" panose="02000303040000020003" pitchFamily="2" charset="0"/>
              </a:rPr>
              <a:t>Change – stat on right,</a:t>
            </a:r>
          </a:p>
        </p:txBody>
      </p:sp>
    </p:spTree>
    <p:extLst>
      <p:ext uri="{BB962C8B-B14F-4D97-AF65-F5344CB8AC3E}">
        <p14:creationId xmlns:p14="http://schemas.microsoft.com/office/powerpoint/2010/main" val="2343713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2372295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1106572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buFont typeface="Arial" panose="020B0604020202020204" pitchFamily="34" charset="0"/>
              <a:buNone/>
            </a:pPr>
            <a:r>
              <a:rPr lang="es-ES" sz="1800">
                <a:latin typeface="Community" panose="02000303040000020003" pitchFamily="2" charset="0"/>
              </a:rPr>
              <a:t>Added subhead</a:t>
            </a:r>
          </a:p>
        </p:txBody>
      </p:sp>
      <p:sp>
        <p:nvSpPr>
          <p:cNvPr id="4" name="Slide Number Placeholder 3"/>
          <p:cNvSpPr>
            <a:spLocks noGrp="1"/>
          </p:cNvSpPr>
          <p:nvPr>
            <p:ph type="sldNum" sz="quarter" idx="5"/>
          </p:nvPr>
        </p:nvSpPr>
        <p:spPr/>
        <p:txBody>
          <a:bodyPr/>
          <a:lstStyle/>
          <a:p>
            <a:pPr rtl="0"/>
            <a:fld id="{6C528159-1B8D-AA4E-B029-EAC82009EB07}" type="slidenum">
              <a:rPr/>
              <a:pPr/>
              <a:t>23</a:t>
            </a:fld>
            <a:endParaRPr/>
          </a:p>
        </p:txBody>
      </p:sp>
    </p:spTree>
    <p:extLst>
      <p:ext uri="{BB962C8B-B14F-4D97-AF65-F5344CB8AC3E}">
        <p14:creationId xmlns:p14="http://schemas.microsoft.com/office/powerpoint/2010/main" val="2909814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960219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3301035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66421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buFont typeface="Arial" panose="020B0604020202020204" pitchFamily="34" charset="0"/>
              <a:buNone/>
            </a:pPr>
            <a:r>
              <a:rPr lang="es-ES" sz="1800">
                <a:latin typeface="Community" panose="02000303040000020003" pitchFamily="2" charset="0"/>
              </a:rPr>
              <a:t>Added subhead</a:t>
            </a:r>
          </a:p>
        </p:txBody>
      </p:sp>
      <p:sp>
        <p:nvSpPr>
          <p:cNvPr id="4" name="Slide Number Placeholder 3"/>
          <p:cNvSpPr>
            <a:spLocks noGrp="1"/>
          </p:cNvSpPr>
          <p:nvPr>
            <p:ph type="sldNum" sz="quarter" idx="5"/>
          </p:nvPr>
        </p:nvSpPr>
        <p:spPr/>
        <p:txBody>
          <a:bodyPr/>
          <a:lstStyle/>
          <a:p>
            <a:pPr rtl="0"/>
            <a:fld id="{6C528159-1B8D-AA4E-B029-EAC82009EB07}" type="slidenum">
              <a:rPr/>
              <a:pPr/>
              <a:t>27</a:t>
            </a:fld>
            <a:endParaRPr/>
          </a:p>
        </p:txBody>
      </p:sp>
    </p:spTree>
    <p:extLst>
      <p:ext uri="{BB962C8B-B14F-4D97-AF65-F5344CB8AC3E}">
        <p14:creationId xmlns:p14="http://schemas.microsoft.com/office/powerpoint/2010/main" val="11219352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32427929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3399568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a:latin typeface="Community" panose="02000303040000020003" pitchFamily="2" charset="0"/>
              </a:rPr>
              <a:t>Slight change – corrected spelling of “Alumni”</a:t>
            </a:r>
          </a:p>
        </p:txBody>
      </p:sp>
      <p:sp>
        <p:nvSpPr>
          <p:cNvPr id="4" name="Slide Number Placeholder 3"/>
          <p:cNvSpPr>
            <a:spLocks noGrp="1"/>
          </p:cNvSpPr>
          <p:nvPr>
            <p:ph type="sldNum" sz="quarter" idx="10"/>
          </p:nvPr>
        </p:nvSpPr>
        <p:spPr/>
        <p:txBody>
          <a:bodyPr/>
          <a:lstStyle/>
          <a:p>
            <a:pPr marL="0" marR="0" lvl="0" indent="0" algn="r" defTabSz="1828891" rtl="0" eaLnBrk="1" fontAlgn="auto" latinLnBrk="0" hangingPunct="1">
              <a:lnSpc>
                <a:spcPct val="100000"/>
              </a:lnSpc>
              <a:spcBef>
                <a:spcPct val="0"/>
              </a:spcBef>
              <a:spcAft>
                <a:spcPct val="0"/>
              </a:spcAft>
              <a:buClrTx/>
              <a:buSzTx/>
              <a:buFontTx/>
              <a:buNone/>
              <a:defRPr/>
            </a:pPr>
            <a:fld id="{C82A3EF7-70D2-6F43-B2CC-06F0F10C8C22}" type="slidenum">
              <a:rPr kumimoji="0" sz="1200" b="0" i="0" u="none" strike="noStrike" kern="1200" cap="none" normalizeH="0" baseline="0">
                <a:ln>
                  <a:noFill/>
                </a:ln>
                <a:solidFill>
                  <a:prstClr val="black"/>
                </a:solidFill>
                <a:effectLst/>
                <a:uLnTx/>
                <a:uFillTx/>
                <a:latin typeface="Calibri"/>
                <a:ea typeface="+mn-ea"/>
                <a:cs typeface="+mn-cs"/>
              </a:rPr>
              <a:pPr marL="0" marR="0" lvl="0" indent="0" algn="r" defTabSz="1828891" rtl="0" eaLnBrk="1" fontAlgn="auto" latinLnBrk="0" hangingPunct="1">
                <a:lnSpc>
                  <a:spcPct val="100000"/>
                </a:lnSpc>
                <a:spcBef>
                  <a:spcPct val="0"/>
                </a:spcBef>
                <a:spcAft>
                  <a:spcPct val="0"/>
                </a:spcAft>
                <a:buClrTx/>
                <a:buSzTx/>
                <a:buFontTx/>
                <a:buNone/>
                <a:defRPr/>
              </a:pPr>
              <a:t>3</a:t>
            </a:fld>
            <a:endParaRPr kumimoji="0" sz="1200" b="0" i="0" u="none" strike="noStrike" kern="1200" cap="none" normalizeH="0" baseline="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2613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1806780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18539176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21482184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buFont typeface="Arial" panose="020B0604020202020204" pitchFamily="34" charset="0"/>
              <a:buNone/>
            </a:pPr>
            <a:r>
              <a:rPr lang="es-ES" sz="1800">
                <a:latin typeface="Community" panose="02000303040000020003" pitchFamily="2" charset="0"/>
              </a:rPr>
              <a:t>Added subhead</a:t>
            </a:r>
          </a:p>
        </p:txBody>
      </p:sp>
      <p:sp>
        <p:nvSpPr>
          <p:cNvPr id="4" name="Slide Number Placeholder 3"/>
          <p:cNvSpPr>
            <a:spLocks noGrp="1"/>
          </p:cNvSpPr>
          <p:nvPr>
            <p:ph type="sldNum" sz="quarter" idx="5"/>
          </p:nvPr>
        </p:nvSpPr>
        <p:spPr/>
        <p:txBody>
          <a:bodyPr/>
          <a:lstStyle/>
          <a:p>
            <a:pPr rtl="0"/>
            <a:fld id="{6C528159-1B8D-AA4E-B029-EAC82009EB07}" type="slidenum">
              <a:rPr/>
              <a:pPr/>
              <a:t>33</a:t>
            </a:fld>
            <a:endParaRPr/>
          </a:p>
        </p:txBody>
      </p:sp>
    </p:spTree>
    <p:extLst>
      <p:ext uri="{BB962C8B-B14F-4D97-AF65-F5344CB8AC3E}">
        <p14:creationId xmlns:p14="http://schemas.microsoft.com/office/powerpoint/2010/main" val="8055597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31979008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34341043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37175858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21719931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7764703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ommunity" panose="02000303040000020003" pitchFamily="2" charset="0"/>
            </a:endParaRPr>
          </a:p>
        </p:txBody>
      </p:sp>
      <p:sp>
        <p:nvSpPr>
          <p:cNvPr id="4" name="Slide Number Placeholder 3"/>
          <p:cNvSpPr>
            <a:spLocks noGrp="1"/>
          </p:cNvSpPr>
          <p:nvPr>
            <p:ph type="sldNum" sz="quarter" idx="10"/>
          </p:nvPr>
        </p:nvSpPr>
        <p:spPr/>
        <p:txBody>
          <a:bodyPr/>
          <a:lstStyle/>
          <a:p>
            <a:pPr marL="0" marR="0" lvl="0" indent="0" algn="r" defTabSz="1828891" rtl="0" eaLnBrk="1" fontAlgn="auto" latinLnBrk="0" hangingPunct="1">
              <a:lnSpc>
                <a:spcPct val="100000"/>
              </a:lnSpc>
              <a:spcBef>
                <a:spcPct val="0"/>
              </a:spcBef>
              <a:spcAft>
                <a:spcPct val="0"/>
              </a:spcAft>
              <a:buClrTx/>
              <a:buSzTx/>
              <a:buFontTx/>
              <a:buNone/>
              <a:defRPr/>
            </a:pPr>
            <a:fld id="{C82A3EF7-70D2-6F43-B2CC-06F0F10C8C22}" type="slidenum">
              <a:rPr kumimoji="0" sz="1200" b="0" i="0" u="none" strike="noStrike" kern="1200" cap="none" normalizeH="0" baseline="0">
                <a:ln>
                  <a:noFill/>
                </a:ln>
                <a:solidFill>
                  <a:prstClr val="black"/>
                </a:solidFill>
                <a:effectLst/>
                <a:uLnTx/>
                <a:uFillTx/>
                <a:latin typeface="Calibri"/>
                <a:ea typeface="+mn-ea"/>
                <a:cs typeface="+mn-cs"/>
              </a:rPr>
              <a:pPr marL="0" marR="0" lvl="0" indent="0" algn="r" defTabSz="1828891" rtl="0" eaLnBrk="1" fontAlgn="auto" latinLnBrk="0" hangingPunct="1">
                <a:lnSpc>
                  <a:spcPct val="100000"/>
                </a:lnSpc>
                <a:spcBef>
                  <a:spcPct val="0"/>
                </a:spcBef>
                <a:spcAft>
                  <a:spcPct val="0"/>
                </a:spcAft>
                <a:buClrTx/>
                <a:buSzTx/>
                <a:buFontTx/>
                <a:buNone/>
                <a:defRPr/>
              </a:pPr>
              <a:t>39</a:t>
            </a:fld>
            <a:endParaRPr kumimoji="0" sz="1200" b="0" i="0" u="none" strike="noStrike" kern="1200" cap="none" normalizeH="0" baseline="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2355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Community" panose="02000303040000020003" pitchFamily="2" charset="0"/>
            </a:endParaRPr>
          </a:p>
        </p:txBody>
      </p:sp>
      <p:sp>
        <p:nvSpPr>
          <p:cNvPr id="4" name="Slide Number Placeholder 3"/>
          <p:cNvSpPr>
            <a:spLocks noGrp="1"/>
          </p:cNvSpPr>
          <p:nvPr>
            <p:ph type="sldNum" sz="quarter" idx="5"/>
          </p:nvPr>
        </p:nvSpPr>
        <p:spPr/>
        <p:txBody>
          <a:bodyPr/>
          <a:lstStyle/>
          <a:p>
            <a:pPr rtl="0"/>
            <a:fld id="{6C528159-1B8D-AA4E-B029-EAC82009EB07}" type="slidenum">
              <a:rPr/>
              <a:t>4</a:t>
            </a:fld>
            <a:endParaRPr/>
          </a:p>
        </p:txBody>
      </p:sp>
    </p:spTree>
    <p:extLst>
      <p:ext uri="{BB962C8B-B14F-4D97-AF65-F5344CB8AC3E}">
        <p14:creationId xmlns:p14="http://schemas.microsoft.com/office/powerpoint/2010/main" val="2205457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3181351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1657075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3662955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Community" panose="02000303040000020003" pitchFamily="2" charset="0"/>
            </a:endParaRPr>
          </a:p>
        </p:txBody>
      </p:sp>
      <p:sp>
        <p:nvSpPr>
          <p:cNvPr id="4" name="Slide Number Placeholder 3"/>
          <p:cNvSpPr>
            <a:spLocks noGrp="1"/>
          </p:cNvSpPr>
          <p:nvPr>
            <p:ph type="sldNum" sz="quarter" idx="5"/>
          </p:nvPr>
        </p:nvSpPr>
        <p:spPr/>
        <p:txBody>
          <a:bodyPr/>
          <a:lstStyle/>
          <a:p>
            <a:pPr rtl="0"/>
            <a:fld id="{DB6AE9EC-0FD7-3348-8882-476CFC85BB30}" type="slidenum">
              <a:rPr/>
              <a:t>8</a:t>
            </a:fld>
            <a:endParaRPr/>
          </a:p>
        </p:txBody>
      </p:sp>
    </p:spTree>
    <p:extLst>
      <p:ext uri="{BB962C8B-B14F-4D97-AF65-F5344CB8AC3E}">
        <p14:creationId xmlns:p14="http://schemas.microsoft.com/office/powerpoint/2010/main" val="283485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dirty="0">
              <a:latin typeface="Community" panose="02000303040000020003" pitchFamily="2" charset="0"/>
            </a:endParaRPr>
          </a:p>
        </p:txBody>
      </p:sp>
      <p:sp>
        <p:nvSpPr>
          <p:cNvPr id="4" name="Slide Number Placeholder 3"/>
          <p:cNvSpPr>
            <a:spLocks noGrp="1"/>
          </p:cNvSpPr>
          <p:nvPr>
            <p:ph type="sldNum" sz="quarter" idx="5"/>
          </p:nvPr>
        </p:nvSpPr>
        <p:spPr/>
        <p:txBody>
          <a:bodyPr/>
          <a:lstStyle/>
          <a:p>
            <a:pPr rtl="0"/>
            <a:fld id="{6C528159-1B8D-AA4E-B029-EAC82009EB07}" type="slidenum">
              <a:rPr/>
              <a:pPr/>
              <a:t>9</a:t>
            </a:fld>
            <a:endParaRPr/>
          </a:p>
        </p:txBody>
      </p:sp>
    </p:spTree>
    <p:extLst>
      <p:ext uri="{BB962C8B-B14F-4D97-AF65-F5344CB8AC3E}">
        <p14:creationId xmlns:p14="http://schemas.microsoft.com/office/powerpoint/2010/main" val="1967580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397" y="2244726"/>
            <a:ext cx="18290381"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397" y="7204076"/>
            <a:ext cx="18290381"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7CE020-C9D3-8342-B37A-5282A44BB7E7}" type="datetimeFigureOut">
              <a:rPr lang="en-US" smtClean="0"/>
              <a:t>9/7/21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3E8EA-51DB-F140-B9DD-D75A92D37EAC}" type="slidenum">
              <a:rPr lang="en-US" smtClean="0"/>
              <a:t>‹Nº›</a:t>
            </a:fld>
            <a:endParaRPr lang="en-US"/>
          </a:p>
        </p:txBody>
      </p:sp>
    </p:spTree>
    <p:extLst>
      <p:ext uri="{BB962C8B-B14F-4D97-AF65-F5344CB8AC3E}">
        <p14:creationId xmlns:p14="http://schemas.microsoft.com/office/powerpoint/2010/main" val="2457964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CE020-C9D3-8342-B37A-5282A44BB7E7}" type="datetimeFigureOut">
              <a:rPr lang="en-US" smtClean="0"/>
              <a:t>9/7/21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3E8EA-51DB-F140-B9DD-D75A92D37EAC}" type="slidenum">
              <a:rPr lang="en-US" smtClean="0"/>
              <a:t>‹Nº›</a:t>
            </a:fld>
            <a:endParaRPr lang="en-US"/>
          </a:p>
        </p:txBody>
      </p:sp>
    </p:spTree>
    <p:extLst>
      <p:ext uri="{BB962C8B-B14F-4D97-AF65-F5344CB8AC3E}">
        <p14:creationId xmlns:p14="http://schemas.microsoft.com/office/powerpoint/2010/main" val="1620303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52072" y="730250"/>
            <a:ext cx="5258485"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618" y="730250"/>
            <a:ext cx="15470614"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CE020-C9D3-8342-B37A-5282A44BB7E7}" type="datetimeFigureOut">
              <a:rPr lang="en-US" smtClean="0"/>
              <a:t>9/7/21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3E8EA-51DB-F140-B9DD-D75A92D37EAC}" type="slidenum">
              <a:rPr lang="en-US" smtClean="0"/>
              <a:t>‹Nº›</a:t>
            </a:fld>
            <a:endParaRPr lang="en-US"/>
          </a:p>
        </p:txBody>
      </p:sp>
    </p:spTree>
    <p:extLst>
      <p:ext uri="{BB962C8B-B14F-4D97-AF65-F5344CB8AC3E}">
        <p14:creationId xmlns:p14="http://schemas.microsoft.com/office/powerpoint/2010/main" val="516728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9AC6BD4D-D643-9547-80C4-FD1A03F61C1D}"/>
              </a:ext>
            </a:extLst>
          </p:cNvPr>
          <p:cNvSpPr>
            <a:spLocks noGrp="1"/>
          </p:cNvSpPr>
          <p:nvPr>
            <p:ph type="body" sz="quarter" idx="10"/>
          </p:nvPr>
        </p:nvSpPr>
        <p:spPr>
          <a:xfrm>
            <a:off x="1388946" y="1279526"/>
            <a:ext cx="21611908" cy="907416"/>
          </a:xfrm>
        </p:spPr>
        <p:txBody>
          <a:bodyPr>
            <a:normAutofit/>
          </a:bodyPr>
          <a:lstStyle>
            <a:lvl1pPr marL="0" indent="0">
              <a:buFontTx/>
              <a:buNone/>
              <a:defRPr sz="6596" b="0" i="0">
                <a:solidFill>
                  <a:schemeClr val="accent2"/>
                </a:solidFill>
                <a:latin typeface="Community Light" panose="02000303040000020003" pitchFamily="2" charset="0"/>
              </a:defRPr>
            </a:lvl1pPr>
            <a:lvl2pPr marL="913990" indent="0">
              <a:buFontTx/>
              <a:buNone/>
              <a:defRPr b="0" i="0">
                <a:solidFill>
                  <a:schemeClr val="bg2"/>
                </a:solidFill>
                <a:latin typeface="LKN Sans Light" panose="02000303040000020003" pitchFamily="2" charset="0"/>
              </a:defRPr>
            </a:lvl2pPr>
            <a:lvl3pPr marL="1827976" indent="0">
              <a:buFontTx/>
              <a:buNone/>
              <a:defRPr b="0" i="0">
                <a:solidFill>
                  <a:schemeClr val="bg2"/>
                </a:solidFill>
                <a:latin typeface="LKN Sans Light" panose="02000303040000020003" pitchFamily="2" charset="0"/>
              </a:defRPr>
            </a:lvl3pPr>
            <a:lvl4pPr marL="2741966" indent="0">
              <a:buFontTx/>
              <a:buNone/>
              <a:defRPr b="0" i="0">
                <a:solidFill>
                  <a:schemeClr val="bg2"/>
                </a:solidFill>
                <a:latin typeface="LKN Sans Light" panose="02000303040000020003" pitchFamily="2" charset="0"/>
              </a:defRPr>
            </a:lvl4pPr>
            <a:lvl5pPr marL="3655952" indent="0">
              <a:buFontTx/>
              <a:buNone/>
              <a:defRPr b="0" i="0">
                <a:solidFill>
                  <a:schemeClr val="bg2"/>
                </a:solidFill>
                <a:latin typeface="LKN Sans Light" panose="02000303040000020003" pitchFamily="2" charset="0"/>
              </a:defRPr>
            </a:lvl5pPr>
          </a:lstStyle>
          <a:p>
            <a:pPr lvl="0"/>
            <a:r>
              <a:rPr lang="en-US"/>
              <a:t>Edit Master text styles</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p:nvPr>
        </p:nvSpPr>
        <p:spPr>
          <a:xfrm>
            <a:off x="1388946" y="2200714"/>
            <a:ext cx="21611908" cy="1371600"/>
          </a:xfrm>
        </p:spPr>
        <p:txBody>
          <a:bodyPr lIns="109728">
            <a:normAutofit/>
          </a:bodyPr>
          <a:lstStyle>
            <a:lvl1pPr marL="0" indent="0">
              <a:buFontTx/>
              <a:buNone/>
              <a:defRPr sz="4400" b="0" i="0">
                <a:solidFill>
                  <a:schemeClr val="accent6"/>
                </a:solidFill>
                <a:latin typeface="Community Light" panose="02000303040000020003" pitchFamily="2" charset="0"/>
              </a:defRPr>
            </a:lvl1pPr>
            <a:lvl2pPr marL="913990" indent="0">
              <a:buFontTx/>
              <a:buNone/>
              <a:defRPr b="0" i="0">
                <a:solidFill>
                  <a:schemeClr val="accent6"/>
                </a:solidFill>
                <a:latin typeface="LKN Sans Light" panose="02000303040000020003" pitchFamily="2" charset="0"/>
              </a:defRPr>
            </a:lvl2pPr>
            <a:lvl3pPr marL="1827976" indent="0">
              <a:buFontTx/>
              <a:buNone/>
              <a:defRPr b="0" i="0">
                <a:solidFill>
                  <a:schemeClr val="accent6"/>
                </a:solidFill>
                <a:latin typeface="LKN Sans Light" panose="02000303040000020003" pitchFamily="2" charset="0"/>
              </a:defRPr>
            </a:lvl3pPr>
            <a:lvl4pPr marL="2741966" indent="0">
              <a:buFontTx/>
              <a:buNone/>
              <a:defRPr b="0" i="0">
                <a:solidFill>
                  <a:schemeClr val="accent6"/>
                </a:solidFill>
                <a:latin typeface="LKN Sans Light" panose="02000303040000020003" pitchFamily="2" charset="0"/>
              </a:defRPr>
            </a:lvl4pPr>
            <a:lvl5pPr marL="3655952" indent="0">
              <a:buFontTx/>
              <a:buNone/>
              <a:defRPr b="0" i="0">
                <a:solidFill>
                  <a:schemeClr val="accent6"/>
                </a:solidFill>
                <a:latin typeface="LKN Sans Light" panose="02000303040000020003" pitchFamily="2" charset="0"/>
              </a:defRPr>
            </a:lvl5pPr>
          </a:lstStyle>
          <a:p>
            <a:pPr lvl="0"/>
            <a:r>
              <a:rPr lang="en-US"/>
              <a:t>Edit Master text styles</a:t>
            </a:r>
          </a:p>
        </p:txBody>
      </p:sp>
    </p:spTree>
    <p:extLst>
      <p:ext uri="{BB962C8B-B14F-4D97-AF65-F5344CB8AC3E}">
        <p14:creationId xmlns:p14="http://schemas.microsoft.com/office/powerpoint/2010/main" val="349934770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5x13 Image Flush Right">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62C1A7CD-F849-0844-BD28-38AC3DDF3A43}"/>
              </a:ext>
            </a:extLst>
          </p:cNvPr>
          <p:cNvSpPr>
            <a:spLocks noGrp="1"/>
          </p:cNvSpPr>
          <p:nvPr>
            <p:ph type="pic" sz="quarter" idx="10" hasCustomPrompt="1"/>
          </p:nvPr>
        </p:nvSpPr>
        <p:spPr>
          <a:xfrm>
            <a:off x="12420600" y="0"/>
            <a:ext cx="11966576" cy="13716000"/>
          </a:xfrm>
        </p:spPr>
        <p:txBody>
          <a:bodyPr anchor="ctr">
            <a:normAutofit/>
          </a:bodyPr>
          <a:lstStyle>
            <a:lvl1pPr marL="0" indent="0" algn="ctr">
              <a:buFontTx/>
              <a:buNone/>
              <a:defRPr sz="4400"/>
            </a:lvl1pPr>
          </a:lstStyle>
          <a:p>
            <a:r>
              <a:rPr lang="en-US"/>
              <a:t>Insert Image</a:t>
            </a:r>
          </a:p>
        </p:txBody>
      </p:sp>
    </p:spTree>
    <p:extLst>
      <p:ext uri="{BB962C8B-B14F-4D97-AF65-F5344CB8AC3E}">
        <p14:creationId xmlns:p14="http://schemas.microsoft.com/office/powerpoint/2010/main" val="1353216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5x13 Image Flush Left">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62C1A7CD-F849-0844-BD28-38AC3DDF3A43}"/>
              </a:ext>
            </a:extLst>
          </p:cNvPr>
          <p:cNvSpPr>
            <a:spLocks noGrp="1"/>
          </p:cNvSpPr>
          <p:nvPr>
            <p:ph type="pic" sz="quarter" idx="10" hasCustomPrompt="1"/>
          </p:nvPr>
        </p:nvSpPr>
        <p:spPr>
          <a:xfrm>
            <a:off x="0" y="0"/>
            <a:ext cx="11966575" cy="13716000"/>
          </a:xfrm>
        </p:spPr>
        <p:txBody>
          <a:bodyPr anchor="ctr">
            <a:normAutofit/>
          </a:bodyPr>
          <a:lstStyle>
            <a:lvl1pPr marL="0" indent="0" algn="ctr">
              <a:buFontTx/>
              <a:buNone/>
              <a:defRPr sz="4400">
                <a:solidFill>
                  <a:schemeClr val="accent6"/>
                </a:solidFill>
              </a:defRPr>
            </a:lvl1pPr>
          </a:lstStyle>
          <a:p>
            <a:r>
              <a:rPr lang="en-US"/>
              <a:t>Insert Image</a:t>
            </a:r>
          </a:p>
        </p:txBody>
      </p:sp>
    </p:spTree>
    <p:extLst>
      <p:ext uri="{BB962C8B-B14F-4D97-AF65-F5344CB8AC3E}">
        <p14:creationId xmlns:p14="http://schemas.microsoft.com/office/powerpoint/2010/main" val="893469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CE020-C9D3-8342-B37A-5282A44BB7E7}" type="datetimeFigureOut">
              <a:rPr lang="en-US" smtClean="0"/>
              <a:t>9/7/21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3E8EA-51DB-F140-B9DD-D75A92D37EAC}" type="slidenum">
              <a:rPr lang="en-US" smtClean="0"/>
              <a:t>‹Nº›</a:t>
            </a:fld>
            <a:endParaRPr lang="en-US"/>
          </a:p>
        </p:txBody>
      </p:sp>
    </p:spTree>
    <p:extLst>
      <p:ext uri="{BB962C8B-B14F-4D97-AF65-F5344CB8AC3E}">
        <p14:creationId xmlns:p14="http://schemas.microsoft.com/office/powerpoint/2010/main" val="52394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917" y="3419477"/>
            <a:ext cx="21033938"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917" y="9178927"/>
            <a:ext cx="21033938"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7CE020-C9D3-8342-B37A-5282A44BB7E7}" type="datetimeFigureOut">
              <a:rPr lang="en-US" smtClean="0"/>
              <a:t>9/7/21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3E8EA-51DB-F140-B9DD-D75A92D37EAC}" type="slidenum">
              <a:rPr lang="en-US" smtClean="0"/>
              <a:t>‹Nº›</a:t>
            </a:fld>
            <a:endParaRPr lang="en-US"/>
          </a:p>
        </p:txBody>
      </p:sp>
    </p:spTree>
    <p:extLst>
      <p:ext uri="{BB962C8B-B14F-4D97-AF65-F5344CB8AC3E}">
        <p14:creationId xmlns:p14="http://schemas.microsoft.com/office/powerpoint/2010/main" val="3052004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618" y="3651250"/>
            <a:ext cx="10364549"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6008" y="3651250"/>
            <a:ext cx="10364549"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7CE020-C9D3-8342-B37A-5282A44BB7E7}" type="datetimeFigureOut">
              <a:rPr lang="en-US" smtClean="0"/>
              <a:t>9/7/21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B3E8EA-51DB-F140-B9DD-D75A92D37EAC}" type="slidenum">
              <a:rPr lang="en-US" smtClean="0"/>
              <a:t>‹Nº›</a:t>
            </a:fld>
            <a:endParaRPr lang="en-US"/>
          </a:p>
        </p:txBody>
      </p:sp>
    </p:spTree>
    <p:extLst>
      <p:ext uri="{BB962C8B-B14F-4D97-AF65-F5344CB8AC3E}">
        <p14:creationId xmlns:p14="http://schemas.microsoft.com/office/powerpoint/2010/main" val="1565840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795" y="730251"/>
            <a:ext cx="21033938"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796" y="3362326"/>
            <a:ext cx="10316917"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796" y="5010150"/>
            <a:ext cx="10316917"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6007" y="3362326"/>
            <a:ext cx="1036772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6007" y="5010150"/>
            <a:ext cx="1036772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CE020-C9D3-8342-B37A-5282A44BB7E7}" type="datetimeFigureOut">
              <a:rPr lang="en-US" smtClean="0"/>
              <a:t>9/7/21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B3E8EA-51DB-F140-B9DD-D75A92D37EAC}" type="slidenum">
              <a:rPr lang="en-US" smtClean="0"/>
              <a:t>‹Nº›</a:t>
            </a:fld>
            <a:endParaRPr lang="en-US"/>
          </a:p>
        </p:txBody>
      </p:sp>
    </p:spTree>
    <p:extLst>
      <p:ext uri="{BB962C8B-B14F-4D97-AF65-F5344CB8AC3E}">
        <p14:creationId xmlns:p14="http://schemas.microsoft.com/office/powerpoint/2010/main" val="51481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7CE020-C9D3-8342-B37A-5282A44BB7E7}" type="datetimeFigureOut">
              <a:rPr lang="en-US" smtClean="0"/>
              <a:t>9/7/21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B3E8EA-51DB-F140-B9DD-D75A92D37EAC}" type="slidenum">
              <a:rPr lang="en-US" smtClean="0"/>
              <a:t>‹Nº›</a:t>
            </a:fld>
            <a:endParaRPr lang="en-US"/>
          </a:p>
        </p:txBody>
      </p:sp>
    </p:spTree>
    <p:extLst>
      <p:ext uri="{BB962C8B-B14F-4D97-AF65-F5344CB8AC3E}">
        <p14:creationId xmlns:p14="http://schemas.microsoft.com/office/powerpoint/2010/main" val="381549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7CE020-C9D3-8342-B37A-5282A44BB7E7}" type="datetimeFigureOut">
              <a:rPr lang="en-US" smtClean="0"/>
              <a:t>9/7/21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B3E8EA-51DB-F140-B9DD-D75A92D37EAC}" type="slidenum">
              <a:rPr lang="en-US" smtClean="0"/>
              <a:t>‹Nº›</a:t>
            </a:fld>
            <a:endParaRPr lang="en-US"/>
          </a:p>
        </p:txBody>
      </p:sp>
    </p:spTree>
    <p:extLst>
      <p:ext uri="{BB962C8B-B14F-4D97-AF65-F5344CB8AC3E}">
        <p14:creationId xmlns:p14="http://schemas.microsoft.com/office/powerpoint/2010/main" val="1261324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796" y="914400"/>
            <a:ext cx="7865498"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7726" y="1974851"/>
            <a:ext cx="1234600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796" y="4114800"/>
            <a:ext cx="7865498"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F07CE020-C9D3-8342-B37A-5282A44BB7E7}" type="datetimeFigureOut">
              <a:rPr lang="en-US" smtClean="0"/>
              <a:t>9/7/21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B3E8EA-51DB-F140-B9DD-D75A92D37EAC}" type="slidenum">
              <a:rPr lang="en-US" smtClean="0"/>
              <a:t>‹Nº›</a:t>
            </a:fld>
            <a:endParaRPr lang="en-US"/>
          </a:p>
        </p:txBody>
      </p:sp>
    </p:spTree>
    <p:extLst>
      <p:ext uri="{BB962C8B-B14F-4D97-AF65-F5344CB8AC3E}">
        <p14:creationId xmlns:p14="http://schemas.microsoft.com/office/powerpoint/2010/main" val="3043861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796" y="914400"/>
            <a:ext cx="7865498"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7726" y="1974851"/>
            <a:ext cx="12346007"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796" y="4114800"/>
            <a:ext cx="7865498"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F07CE020-C9D3-8342-B37A-5282A44BB7E7}" type="datetimeFigureOut">
              <a:rPr lang="en-US" smtClean="0"/>
              <a:t>9/7/21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B3E8EA-51DB-F140-B9DD-D75A92D37EAC}" type="slidenum">
              <a:rPr lang="en-US" smtClean="0"/>
              <a:t>‹Nº›</a:t>
            </a:fld>
            <a:endParaRPr lang="en-US"/>
          </a:p>
        </p:txBody>
      </p:sp>
    </p:spTree>
    <p:extLst>
      <p:ext uri="{BB962C8B-B14F-4D97-AF65-F5344CB8AC3E}">
        <p14:creationId xmlns:p14="http://schemas.microsoft.com/office/powerpoint/2010/main" val="4081777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619" y="730251"/>
            <a:ext cx="21033938"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619" y="3651250"/>
            <a:ext cx="21033938"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618" y="12712701"/>
            <a:ext cx="5487114"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F07CE020-C9D3-8342-B37A-5282A44BB7E7}" type="datetimeFigureOut">
              <a:rPr lang="en-US" smtClean="0"/>
              <a:t>9/7/21</a:t>
            </a:fld>
            <a:endParaRPr lang="en-US"/>
          </a:p>
        </p:txBody>
      </p:sp>
      <p:sp>
        <p:nvSpPr>
          <p:cNvPr id="5" name="Footer Placeholder 4"/>
          <p:cNvSpPr>
            <a:spLocks noGrp="1"/>
          </p:cNvSpPr>
          <p:nvPr>
            <p:ph type="ftr" sz="quarter" idx="3"/>
          </p:nvPr>
        </p:nvSpPr>
        <p:spPr>
          <a:xfrm>
            <a:off x="8078252" y="12712701"/>
            <a:ext cx="8230672"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3443" y="12712701"/>
            <a:ext cx="5487114"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35B3E8EA-51DB-F140-B9DD-D75A92D37EAC}" type="slidenum">
              <a:rPr lang="en-US" smtClean="0"/>
              <a:t>‹Nº›</a:t>
            </a:fld>
            <a:endParaRPr lang="en-US"/>
          </a:p>
        </p:txBody>
      </p:sp>
    </p:spTree>
    <p:extLst>
      <p:ext uri="{BB962C8B-B14F-4D97-AF65-F5344CB8AC3E}">
        <p14:creationId xmlns:p14="http://schemas.microsoft.com/office/powerpoint/2010/main" val="203241942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5" r:id="rId12"/>
    <p:sldLayoutId id="2147483676" r:id="rId13"/>
    <p:sldLayoutId id="2147483677" r:id="rId14"/>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www.forbes.com/sites/niallmccarthy/2019/03/29/study-a-comprehensive-linkedin-profile-gives-a-71-higher-chance-of-a-job-interview-infographic/#19edc9715bac"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www.linkedin.com/learning/learning-linkedin-for-student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microsoft.com/office/2018/10/relationships/comments" Target="../comments/modernComment_2C23_BAE955DB.xm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2C0D_71161DFB.xml"/><Relationship Id="rId7"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learning.linkedin.com/blog/learning-thought-leadership/the-reasons-why-ucf-s-new-business-program-is-so-popular" TargetMode="External"/><Relationship Id="rId5" Type="http://schemas.openxmlformats.org/officeDocument/2006/relationships/image" Target="../media/image11.jpe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s://learning.linkedin.com/customer/linkedin-learning-champion-progra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hyperlink" Target="https://blog.linkedin.com/2020/may/june/2/linkedins-2020-grad-s-guide-to-getting-hir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hyperlink" Target="https://www.linkedin.com/learning/expert-tips-for-answering-common-interview-questions" TargetMode="External"/><Relationship Id="rId13" Type="http://schemas.openxmlformats.org/officeDocument/2006/relationships/hyperlink" Target="https://www.linkedin.com/learning/career-advice-from-some-of-the-biggest-names-in-business" TargetMode="External"/><Relationship Id="rId3" Type="http://schemas.openxmlformats.org/officeDocument/2006/relationships/image" Target="../media/image1.png"/><Relationship Id="rId7" Type="http://schemas.openxmlformats.org/officeDocument/2006/relationships/hyperlink" Target="https://www.linkedin.com/learning/j-t-o-donnell-on-making-recruiters-come-to-you" TargetMode="External"/><Relationship Id="rId12" Type="http://schemas.openxmlformats.org/officeDocument/2006/relationships/hyperlink" Target="https://www.linkedin.com/learning/turning-an-internship-into-a-job"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s://www.linkedin.com/learning/professional-networking" TargetMode="External"/><Relationship Id="rId11" Type="http://schemas.openxmlformats.org/officeDocument/2006/relationships/hyperlink" Target="https://www.linkedin.com/learning/jodi-glickman-on-pitching-yourself" TargetMode="External"/><Relationship Id="rId5" Type="http://schemas.openxmlformats.org/officeDocument/2006/relationships/hyperlink" Target="https://www.linkedin.com/learning/rock-your-linkedin-profile" TargetMode="External"/><Relationship Id="rId15" Type="http://schemas.openxmlformats.org/officeDocument/2006/relationships/image" Target="../media/image17.jpg"/><Relationship Id="rId10" Type="http://schemas.openxmlformats.org/officeDocument/2006/relationships/hyperlink" Target="https://www.linkedin.com/learning/resume-makeover" TargetMode="External"/><Relationship Id="rId4" Type="http://schemas.openxmlformats.org/officeDocument/2006/relationships/hyperlink" Target="https://www.linkedin.com/learning/job-hunting-for-college-grads" TargetMode="External"/><Relationship Id="rId9" Type="http://schemas.openxmlformats.org/officeDocument/2006/relationships/hyperlink" Target="https://www.linkedin.com/learning/managing-stress-and-building-resilience-while-job-hunting" TargetMode="External"/><Relationship Id="rId14" Type="http://schemas.openxmlformats.org/officeDocument/2006/relationships/hyperlink" Target="https://www.linkedin.com/learning/topics/job-searchin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hyperlink" Target="https://learning.linkedin.com/blog/engaging-your-workforce/how-to-keep-your-employees-motivated--according-to-research"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hyperlink" Target="https://learning.linkedin.com/blog/learning-thought-leadership/workplace-learning-report--higher-education-edition"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hyperlink" Target="https://learning.linkedin.com/blog/learning-thought-leadership/workplace-learning-report--higher-education-edition"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hyperlink" Target="https://www.linkedin.com/learning/preparing-for-your-review-2" TargetMode="External"/><Relationship Id="rId4" Type="http://schemas.openxmlformats.org/officeDocument/2006/relationships/hyperlink" Target="https://learning.linkedin.com/content/dam/me/learning/en-us/images/guide-images/learner-engagement/18621_LNK_EngagementTacticsPlaybook_withResources_R2_V1.pd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20.jpg"/><Relationship Id="rId5" Type="http://schemas.openxmlformats.org/officeDocument/2006/relationships/hyperlink" Target="https://learning.linkedin.com/for-higher-education"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9F9EFF-4204-8342-B1A3-9DF3A4BB9A8C}"/>
              </a:ext>
            </a:extLst>
          </p:cNvPr>
          <p:cNvSpPr/>
          <p:nvPr/>
        </p:nvSpPr>
        <p:spPr>
          <a:xfrm>
            <a:off x="0" y="-203200"/>
            <a:ext cx="5006975" cy="14274800"/>
          </a:xfrm>
          <a:prstGeom prst="rect">
            <a:avLst/>
          </a:prstGeom>
          <a:solidFill>
            <a:srgbClr val="DBE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sign&#10;&#10;Description automatically generated">
            <a:extLst>
              <a:ext uri="{FF2B5EF4-FFF2-40B4-BE49-F238E27FC236}">
                <a16:creationId xmlns:a16="http://schemas.microsoft.com/office/drawing/2014/main" id="{A7C02DF7-8CA0-5440-9888-5A2B4911C445}"/>
              </a:ext>
            </a:extLst>
          </p:cNvPr>
          <p:cNvPicPr>
            <a:picLocks noChangeAspect="1"/>
          </p:cNvPicPr>
          <p:nvPr/>
        </p:nvPicPr>
        <p:blipFill>
          <a:blip r:embed="rId3"/>
          <a:stretch>
            <a:fillRect/>
          </a:stretch>
        </p:blipFill>
        <p:spPr>
          <a:xfrm>
            <a:off x="19362483" y="12215812"/>
            <a:ext cx="3710729" cy="509572"/>
          </a:xfrm>
          <a:prstGeom prst="rect">
            <a:avLst/>
          </a:prstGeom>
        </p:spPr>
      </p:pic>
      <p:sp>
        <p:nvSpPr>
          <p:cNvPr id="8" name="Title 2">
            <a:extLst>
              <a:ext uri="{FF2B5EF4-FFF2-40B4-BE49-F238E27FC236}">
                <a16:creationId xmlns:a16="http://schemas.microsoft.com/office/drawing/2014/main" id="{1AB0AE7C-A62D-C346-817C-4C3DA7DF77F2}"/>
              </a:ext>
            </a:extLst>
          </p:cNvPr>
          <p:cNvSpPr txBox="1">
            <a:spLocks/>
          </p:cNvSpPr>
          <p:nvPr/>
        </p:nvSpPr>
        <p:spPr>
          <a:xfrm>
            <a:off x="12193587" y="4966289"/>
            <a:ext cx="11736930" cy="3783422"/>
          </a:xfrm>
          <a:prstGeom prst="rect">
            <a:avLst/>
          </a:prstGeom>
        </p:spPr>
        <p:txBody>
          <a:bodyPr lIns="0" tIns="0" rIns="0" bIns="0"/>
          <a:lstStyle>
            <a:lvl1pPr algn="l" defTabSz="1828800" rtl="0" eaLnBrk="1" latinLnBrk="0" hangingPunct="1">
              <a:lnSpc>
                <a:spcPct val="90000"/>
              </a:lnSpc>
              <a:spcBef>
                <a:spcPct val="0"/>
              </a:spcBef>
              <a:buNone/>
              <a:defRPr sz="6600" kern="1200" baseline="0">
                <a:solidFill>
                  <a:srgbClr val="915907"/>
                </a:solidFill>
                <a:latin typeface="Community Light" panose="02000303040000020003" pitchFamily="2" charset="0"/>
                <a:ea typeface="+mj-ea"/>
                <a:cs typeface="+mj-cs"/>
              </a:defRPr>
            </a:lvl1pPr>
          </a:lstStyle>
          <a:p>
            <a:pPr rtl="0"/>
            <a:r>
              <a:rPr lang="es-ES" sz="9000" dirty="0">
                <a:solidFill>
                  <a:srgbClr val="0664C2"/>
                </a:solidFill>
              </a:rPr>
              <a:t>¿Por qué apostar por una estrategia de LinkedIn </a:t>
            </a:r>
            <a:br>
              <a:rPr lang="es-ES" sz="9000" dirty="0">
                <a:solidFill>
                  <a:srgbClr val="0664C2"/>
                </a:solidFill>
              </a:rPr>
            </a:br>
            <a:r>
              <a:rPr lang="es-ES" sz="9000" dirty="0">
                <a:solidFill>
                  <a:srgbClr val="0664C2"/>
                </a:solidFill>
              </a:rPr>
              <a:t>y cómo hacerlo?</a:t>
            </a:r>
          </a:p>
        </p:txBody>
      </p:sp>
      <p:sp>
        <p:nvSpPr>
          <p:cNvPr id="16" name="Google Shape;277;p58">
            <a:extLst>
              <a:ext uri="{FF2B5EF4-FFF2-40B4-BE49-F238E27FC236}">
                <a16:creationId xmlns:a16="http://schemas.microsoft.com/office/drawing/2014/main" id="{D25002D1-AF08-5042-89E6-24F3F79F02A4}"/>
              </a:ext>
            </a:extLst>
          </p:cNvPr>
          <p:cNvSpPr txBox="1"/>
          <p:nvPr/>
        </p:nvSpPr>
        <p:spPr>
          <a:xfrm>
            <a:off x="1340310" y="12934500"/>
            <a:ext cx="1999482" cy="588876"/>
          </a:xfrm>
          <a:prstGeom prst="rect">
            <a:avLst/>
          </a:prstGeom>
          <a:noFill/>
          <a:ln>
            <a:noFill/>
          </a:ln>
        </p:spPr>
        <p:txBody>
          <a:bodyPr spcFirstLastPara="1" wrap="square" lIns="0" tIns="0" rIns="0" bIns="0" anchor="t" anchorCtr="0">
            <a:noAutofit/>
          </a:bodyPr>
          <a:lstStyle/>
          <a:p>
            <a:pPr lvl="0" rtl="0">
              <a:lnSpc>
                <a:spcPct val="90000"/>
              </a:lnSpc>
            </a:pPr>
            <a:r>
              <a:rPr lang="es-ES" sz="1800">
                <a:solidFill>
                  <a:srgbClr val="556879"/>
                </a:solidFill>
                <a:latin typeface="Community Light" panose="02000303040000020003" pitchFamily="2" charset="0"/>
                <a:ea typeface="Century Gothic"/>
                <a:cs typeface="Century Gothic"/>
                <a:sym typeface="Century Gothic"/>
              </a:rPr>
              <a:t>Fecha de creación: 23/10/20</a:t>
            </a:r>
          </a:p>
        </p:txBody>
      </p:sp>
      <p:pic>
        <p:nvPicPr>
          <p:cNvPr id="6" name="Picture 5">
            <a:extLst>
              <a:ext uri="{FF2B5EF4-FFF2-40B4-BE49-F238E27FC236}">
                <a16:creationId xmlns:a16="http://schemas.microsoft.com/office/drawing/2014/main" id="{B7CE3DF3-980B-A64F-AD97-85CCE5722AD5}"/>
              </a:ext>
            </a:extLst>
          </p:cNvPr>
          <p:cNvPicPr>
            <a:picLocks noChangeAspect="1"/>
          </p:cNvPicPr>
          <p:nvPr/>
        </p:nvPicPr>
        <p:blipFill>
          <a:blip r:embed="rId4"/>
          <a:stretch>
            <a:fillRect/>
          </a:stretch>
        </p:blipFill>
        <p:spPr>
          <a:xfrm>
            <a:off x="-1364381" y="785983"/>
            <a:ext cx="12129122" cy="12129122"/>
          </a:xfrm>
          <a:prstGeom prst="ellipse">
            <a:avLst/>
          </a:prstGeom>
        </p:spPr>
      </p:pic>
    </p:spTree>
    <p:extLst>
      <p:ext uri="{BB962C8B-B14F-4D97-AF65-F5344CB8AC3E}">
        <p14:creationId xmlns:p14="http://schemas.microsoft.com/office/powerpoint/2010/main" val="200944069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37" name="Rectangle 36">
            <a:extLst>
              <a:ext uri="{FF2B5EF4-FFF2-40B4-BE49-F238E27FC236}">
                <a16:creationId xmlns:a16="http://schemas.microsoft.com/office/drawing/2014/main" id="{3827FB32-A2AB-4143-A78E-E7749DD73118}"/>
              </a:ext>
            </a:extLst>
          </p:cNvPr>
          <p:cNvSpPr/>
          <p:nvPr/>
        </p:nvSpPr>
        <p:spPr>
          <a:xfrm>
            <a:off x="1297530" y="6068526"/>
            <a:ext cx="6335527" cy="573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800" b="1">
                <a:solidFill>
                  <a:srgbClr val="0B64C2"/>
                </a:solidFill>
                <a:latin typeface="Community Light" panose="02000303040000020003" pitchFamily="2" charset="0"/>
              </a:rPr>
              <a:t>      Más probabilidades de </a:t>
            </a:r>
            <a:br>
              <a:rPr lang="en-US" sz="3800" b="1" dirty="0">
                <a:solidFill>
                  <a:srgbClr val="0B64C2"/>
                </a:solidFill>
                <a:latin typeface="Community Light" panose="02000303040000020003" pitchFamily="2" charset="0"/>
              </a:rPr>
            </a:br>
            <a:r>
              <a:rPr lang="es-ES" sz="3800" b="1">
                <a:solidFill>
                  <a:srgbClr val="0B64C2"/>
                </a:solidFill>
                <a:latin typeface="Community Light" panose="02000303040000020003" pitchFamily="2" charset="0"/>
              </a:rPr>
              <a:t>conseguir empleo al graduarse.</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es-ES" sz="3200">
                <a:solidFill>
                  <a:srgbClr val="546779"/>
                </a:solidFill>
                <a:latin typeface="Community Light" panose="02000303040000020003" pitchFamily="2" charset="0"/>
              </a:rPr>
              <a:t>Este es el principal motivo. Según la revista Forbes, un recién graduado con un perfil completo de LinkedIn tiene el </a:t>
            </a:r>
            <a:r>
              <a:rPr lang="es-ES" sz="3200" b="1" i="1">
                <a:solidFill>
                  <a:srgbClr val="546779"/>
                </a:solidFill>
                <a:latin typeface="Community Light" panose="02000303040000020003" pitchFamily="2" charset="0"/>
              </a:rPr>
              <a:t>doble</a:t>
            </a:r>
            <a:r>
              <a:rPr lang="es-ES" sz="3200">
                <a:solidFill>
                  <a:srgbClr val="546779"/>
                </a:solidFill>
                <a:latin typeface="Community Light" panose="02000303040000020003" pitchFamily="2" charset="0"/>
              </a:rPr>
              <a:t> de probabilidades de conseguir una entrevista al solicitar un empleo que aquellos que no tienen un perfil de LinkedIn. </a:t>
            </a:r>
            <a:r>
              <a:rPr lang="es-ES" sz="3800" b="1">
                <a:solidFill>
                  <a:srgbClr val="0B64C2"/>
                </a:solidFill>
                <a:latin typeface="Community Light" panose="02000303040000020003" pitchFamily="2" charset="0"/>
              </a:rPr>
              <a:t> </a:t>
            </a:r>
          </a:p>
        </p:txBody>
      </p:sp>
      <p:grpSp>
        <p:nvGrpSpPr>
          <p:cNvPr id="4" name="Group 3">
            <a:extLst>
              <a:ext uri="{FF2B5EF4-FFF2-40B4-BE49-F238E27FC236}">
                <a16:creationId xmlns:a16="http://schemas.microsoft.com/office/drawing/2014/main" id="{F08556D7-6ECB-A544-BBFF-9D58D6991289}"/>
              </a:ext>
            </a:extLst>
          </p:cNvPr>
          <p:cNvGrpSpPr/>
          <p:nvPr/>
        </p:nvGrpSpPr>
        <p:grpSpPr>
          <a:xfrm>
            <a:off x="1299468" y="6102392"/>
            <a:ext cx="492782" cy="492784"/>
            <a:chOff x="1382351" y="3938979"/>
            <a:chExt cx="492782" cy="492784"/>
          </a:xfrm>
        </p:grpSpPr>
        <p:sp>
          <p:nvSpPr>
            <p:cNvPr id="38" name="Oval 37">
              <a:extLst>
                <a:ext uri="{FF2B5EF4-FFF2-40B4-BE49-F238E27FC236}">
                  <a16:creationId xmlns:a16="http://schemas.microsoft.com/office/drawing/2014/main" id="{FF44862E-DF43-D14F-81C0-D6F3473DD9AD}"/>
                </a:ext>
              </a:extLst>
            </p:cNvPr>
            <p:cNvSpPr/>
            <p:nvPr/>
          </p:nvSpPr>
          <p:spPr>
            <a:xfrm>
              <a:off x="1382351" y="3938979"/>
              <a:ext cx="492782" cy="492784"/>
            </a:xfrm>
            <a:prstGeom prst="ellipse">
              <a:avLst/>
            </a:prstGeom>
            <a:solidFill>
              <a:srgbClr val="0B6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39" name="Rectangle 38">
              <a:extLst>
                <a:ext uri="{FF2B5EF4-FFF2-40B4-BE49-F238E27FC236}">
                  <a16:creationId xmlns:a16="http://schemas.microsoft.com/office/drawing/2014/main" id="{1CF3939A-D467-9F44-BAC5-C57E79B54B79}"/>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1</a:t>
              </a:r>
            </a:p>
          </p:txBody>
        </p:sp>
      </p:grpSp>
      <p:sp>
        <p:nvSpPr>
          <p:cNvPr id="47" name="Rectangle 46">
            <a:extLst>
              <a:ext uri="{FF2B5EF4-FFF2-40B4-BE49-F238E27FC236}">
                <a16:creationId xmlns:a16="http://schemas.microsoft.com/office/drawing/2014/main" id="{31A8EAEC-9687-7A42-91AF-C73BB022A7F6}"/>
              </a:ext>
            </a:extLst>
          </p:cNvPr>
          <p:cNvSpPr/>
          <p:nvPr/>
        </p:nvSpPr>
        <p:spPr>
          <a:xfrm>
            <a:off x="1280226" y="1692559"/>
            <a:ext cx="21711596"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es-ES" sz="7700">
                <a:solidFill>
                  <a:srgbClr val="556679"/>
                </a:solidFill>
                <a:latin typeface="Community Light"/>
                <a:cs typeface="Arial"/>
              </a:rPr>
              <a:t>¿Por qué? </a:t>
            </a:r>
            <a:r>
              <a:rPr lang="es-ES" sz="7700">
                <a:solidFill>
                  <a:srgbClr val="0B64C2"/>
                </a:solidFill>
                <a:latin typeface="Community Light"/>
                <a:cs typeface="Arial"/>
              </a:rPr>
              <a:t>Mejora los resultados de los alumnos animándolos a crearse un perfil de LinkedIn.</a:t>
            </a:r>
          </a:p>
        </p:txBody>
      </p:sp>
      <p:sp>
        <p:nvSpPr>
          <p:cNvPr id="55" name="Rectangle 54">
            <a:extLst>
              <a:ext uri="{FF2B5EF4-FFF2-40B4-BE49-F238E27FC236}">
                <a16:creationId xmlns:a16="http://schemas.microsoft.com/office/drawing/2014/main" id="{51258981-7354-D54D-958F-49C94953DED3}"/>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es-ES" sz="3400">
                <a:solidFill>
                  <a:srgbClr val="5B696B"/>
                </a:solidFill>
                <a:latin typeface="Community"/>
              </a:rPr>
              <a:t>Orientación inicial</a:t>
            </a:r>
          </a:p>
        </p:txBody>
      </p:sp>
      <p:sp>
        <p:nvSpPr>
          <p:cNvPr id="56" name="Oval 55">
            <a:extLst>
              <a:ext uri="{FF2B5EF4-FFF2-40B4-BE49-F238E27FC236}">
                <a16:creationId xmlns:a16="http://schemas.microsoft.com/office/drawing/2014/main" id="{CEB51997-B935-A242-8BA6-89A062627017}"/>
              </a:ext>
            </a:extLst>
          </p:cNvPr>
          <p:cNvSpPr/>
          <p:nvPr/>
        </p:nvSpPr>
        <p:spPr>
          <a:xfrm>
            <a:off x="1286846" y="962503"/>
            <a:ext cx="509013" cy="509015"/>
          </a:xfrm>
          <a:prstGeom prst="ellipse">
            <a:avLst/>
          </a:prstGeom>
          <a:solidFill>
            <a:srgbClr val="DC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57" name="Rectangle 56">
            <a:extLst>
              <a:ext uri="{FF2B5EF4-FFF2-40B4-BE49-F238E27FC236}">
                <a16:creationId xmlns:a16="http://schemas.microsoft.com/office/drawing/2014/main" id="{84470AE4-75BC-3E41-A2AB-A88B34F1A825}"/>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0B64C2"/>
                </a:solidFill>
                <a:latin typeface="Community" panose="02000303040000020003" pitchFamily="2" charset="0"/>
              </a:rPr>
              <a:t>1</a:t>
            </a:r>
          </a:p>
        </p:txBody>
      </p:sp>
      <p:sp>
        <p:nvSpPr>
          <p:cNvPr id="58" name="Rectangle 57">
            <a:extLst>
              <a:ext uri="{FF2B5EF4-FFF2-40B4-BE49-F238E27FC236}">
                <a16:creationId xmlns:a16="http://schemas.microsoft.com/office/drawing/2014/main" id="{BC337799-6AA7-3A4F-AD73-E49881E3729B}"/>
              </a:ext>
            </a:extLst>
          </p:cNvPr>
          <p:cNvSpPr/>
          <p:nvPr/>
        </p:nvSpPr>
        <p:spPr>
          <a:xfrm>
            <a:off x="1311843" y="3978112"/>
            <a:ext cx="1338539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spcBef>
                <a:spcPct val="0"/>
              </a:spcBef>
              <a:spcAft>
                <a:spcPct val="0"/>
              </a:spcAft>
              <a:defRPr/>
            </a:pPr>
            <a:r>
              <a:rPr lang="es-ES" sz="3400">
                <a:solidFill>
                  <a:srgbClr val="5B696B"/>
                </a:solidFill>
                <a:latin typeface="Community"/>
              </a:rPr>
              <a:t>¿Por qué deben crearse un perfil de LinkedIn? Principales ventajas:</a:t>
            </a:r>
          </a:p>
        </p:txBody>
      </p:sp>
      <p:sp>
        <p:nvSpPr>
          <p:cNvPr id="59" name="Rectangle 58">
            <a:extLst>
              <a:ext uri="{FF2B5EF4-FFF2-40B4-BE49-F238E27FC236}">
                <a16:creationId xmlns:a16="http://schemas.microsoft.com/office/drawing/2014/main" id="{D1EC0C08-7BD4-3043-B944-F305E061E97E}"/>
              </a:ext>
            </a:extLst>
          </p:cNvPr>
          <p:cNvSpPr/>
          <p:nvPr/>
        </p:nvSpPr>
        <p:spPr>
          <a:xfrm>
            <a:off x="9007365" y="6068526"/>
            <a:ext cx="6335527" cy="573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800" b="1" dirty="0">
                <a:solidFill>
                  <a:srgbClr val="0B64C2"/>
                </a:solidFill>
                <a:latin typeface="Community Light" panose="02000303040000020003" pitchFamily="2" charset="0"/>
              </a:rPr>
              <a:t>      Cuanto antes se creen un perfil, más completo será.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es-ES" sz="3200" dirty="0">
                <a:solidFill>
                  <a:srgbClr val="546779"/>
                </a:solidFill>
                <a:latin typeface="Community Light" panose="02000303040000020003" pitchFamily="2" charset="0"/>
              </a:rPr>
              <a:t>¿Por qué crearse un perfil al empezar sus estudios? ¿Por qué no esperar hasta la búsqueda de empleo? Cuanto antes se creen un perfil de LinkedIn, más sólida será su red de contactos cuando se gradúen. Esto es aún más importante para las personas desfavorecidas y infrarrepresentadas, ya que no siempre cuentan con una red inicial. </a:t>
            </a:r>
          </a:p>
          <a:p>
            <a:endParaRPr lang="en-US" sz="3100" dirty="0">
              <a:solidFill>
                <a:srgbClr val="546779"/>
              </a:solidFill>
              <a:latin typeface="Community Light" panose="02000303040000020003" pitchFamily="2" charset="0"/>
            </a:endParaRPr>
          </a:p>
        </p:txBody>
      </p:sp>
      <p:grpSp>
        <p:nvGrpSpPr>
          <p:cNvPr id="60" name="Group 59">
            <a:extLst>
              <a:ext uri="{FF2B5EF4-FFF2-40B4-BE49-F238E27FC236}">
                <a16:creationId xmlns:a16="http://schemas.microsoft.com/office/drawing/2014/main" id="{6D4FF873-A7E4-C446-B967-61C988128AB5}"/>
              </a:ext>
            </a:extLst>
          </p:cNvPr>
          <p:cNvGrpSpPr/>
          <p:nvPr/>
        </p:nvGrpSpPr>
        <p:grpSpPr>
          <a:xfrm>
            <a:off x="9026236" y="6102392"/>
            <a:ext cx="492782" cy="492784"/>
            <a:chOff x="1382351" y="3938979"/>
            <a:chExt cx="492782" cy="492784"/>
          </a:xfrm>
        </p:grpSpPr>
        <p:sp>
          <p:nvSpPr>
            <p:cNvPr id="61" name="Oval 60">
              <a:extLst>
                <a:ext uri="{FF2B5EF4-FFF2-40B4-BE49-F238E27FC236}">
                  <a16:creationId xmlns:a16="http://schemas.microsoft.com/office/drawing/2014/main" id="{D9DB0C2A-5F21-CD4A-82DD-FAD8D52DA211}"/>
                </a:ext>
              </a:extLst>
            </p:cNvPr>
            <p:cNvSpPr/>
            <p:nvPr/>
          </p:nvSpPr>
          <p:spPr>
            <a:xfrm>
              <a:off x="1382351" y="3938979"/>
              <a:ext cx="492782" cy="492784"/>
            </a:xfrm>
            <a:prstGeom prst="ellipse">
              <a:avLst/>
            </a:prstGeom>
            <a:solidFill>
              <a:srgbClr val="0B6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62" name="Rectangle 61">
              <a:extLst>
                <a:ext uri="{FF2B5EF4-FFF2-40B4-BE49-F238E27FC236}">
                  <a16:creationId xmlns:a16="http://schemas.microsoft.com/office/drawing/2014/main" id="{B92A9FF8-281C-0847-89C0-1A0125F59A76}"/>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2</a:t>
              </a:r>
            </a:p>
          </p:txBody>
        </p:sp>
      </p:grpSp>
      <p:sp>
        <p:nvSpPr>
          <p:cNvPr id="63" name="Oval 62">
            <a:extLst>
              <a:ext uri="{FF2B5EF4-FFF2-40B4-BE49-F238E27FC236}">
                <a16:creationId xmlns:a16="http://schemas.microsoft.com/office/drawing/2014/main" id="{B715A29A-200C-FB43-9875-67F076387752}"/>
              </a:ext>
            </a:extLst>
          </p:cNvPr>
          <p:cNvSpPr/>
          <p:nvPr/>
        </p:nvSpPr>
        <p:spPr>
          <a:xfrm>
            <a:off x="16703822" y="5563136"/>
            <a:ext cx="6420392" cy="6375640"/>
          </a:xfrm>
          <a:prstGeom prst="ellipse">
            <a:avLst/>
          </a:prstGeom>
          <a:solidFill>
            <a:srgbClr val="DCE5E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a:solidFill>
                <a:srgbClr val="FFFFFF"/>
              </a:solidFill>
              <a:latin typeface="Community" panose="02000303040000020003" pitchFamily="2" charset="0"/>
              <a:ea typeface="+mn-ea"/>
            </a:endParaRPr>
          </a:p>
        </p:txBody>
      </p:sp>
      <p:sp>
        <p:nvSpPr>
          <p:cNvPr id="64" name="TextBox 63">
            <a:extLst>
              <a:ext uri="{FF2B5EF4-FFF2-40B4-BE49-F238E27FC236}">
                <a16:creationId xmlns:a16="http://schemas.microsoft.com/office/drawing/2014/main" id="{3D0402F7-10A8-944C-96E6-FD0DF8C55140}"/>
              </a:ext>
            </a:extLst>
          </p:cNvPr>
          <p:cNvSpPr txBox="1"/>
          <p:nvPr/>
        </p:nvSpPr>
        <p:spPr>
          <a:xfrm>
            <a:off x="17577099" y="7743645"/>
            <a:ext cx="4546930" cy="3447098"/>
          </a:xfrm>
          <a:prstGeom prst="rect">
            <a:avLst/>
          </a:prstGeom>
        </p:spPr>
        <p:txBody>
          <a:bodyPr vert="horz" wrap="square" lIns="0" tIns="0" rIns="0" bIns="0" rtlCol="0">
            <a:spAutoFit/>
          </a:bodyPr>
          <a:lstStyle>
            <a:defPPr>
              <a:defRPr lang="en-US"/>
            </a:defPPr>
          </a:lstStyle>
          <a:p>
            <a:pPr algn="ctr" rtl="0"/>
            <a:r>
              <a:rPr lang="es-ES" sz="2800">
                <a:solidFill>
                  <a:srgbClr val="546779"/>
                </a:solidFill>
                <a:latin typeface="Community Light" panose="02000303040000020003" pitchFamily="2" charset="0"/>
              </a:rPr>
              <a:t>Un perfil completo de LinkedIn, con aptitudes, certificados de cursos, certificaciones profesionales y otro contenido, duplica la tasa de respuesta en las solicitudes de empleo para puestos junior, </a:t>
            </a:r>
            <a:r>
              <a:rPr lang="es-ES" sz="2800">
                <a:solidFill>
                  <a:srgbClr val="0B64C2"/>
                </a:solidFill>
                <a:latin typeface="Community Light" panose="02000303040000020003" pitchFamily="2" charset="0"/>
                <a:hlinkClick r:id="rId4"/>
              </a:rPr>
              <a:t>según Forbes</a:t>
            </a:r>
            <a:r>
              <a:rPr lang="es-ES" sz="2800">
                <a:solidFill>
                  <a:srgbClr val="546779"/>
                </a:solidFill>
                <a:latin typeface="Community Light" panose="02000303040000020003" pitchFamily="2" charset="0"/>
              </a:rPr>
              <a:t>.</a:t>
            </a:r>
          </a:p>
        </p:txBody>
      </p:sp>
      <p:sp>
        <p:nvSpPr>
          <p:cNvPr id="65" name="TextBox 64">
            <a:extLst>
              <a:ext uri="{FF2B5EF4-FFF2-40B4-BE49-F238E27FC236}">
                <a16:creationId xmlns:a16="http://schemas.microsoft.com/office/drawing/2014/main" id="{786A2183-6532-7740-A076-55E148CCFA8D}"/>
              </a:ext>
            </a:extLst>
          </p:cNvPr>
          <p:cNvSpPr txBox="1"/>
          <p:nvPr/>
        </p:nvSpPr>
        <p:spPr>
          <a:xfrm>
            <a:off x="17577100" y="6098148"/>
            <a:ext cx="4605402" cy="1692771"/>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es-ES" sz="11000" dirty="0">
                <a:solidFill>
                  <a:srgbClr val="0B64C2"/>
                </a:solidFill>
                <a:latin typeface="Community Light" panose="02000303040000020003" pitchFamily="2" charset="0"/>
                <a:cs typeface="AvenirNext LT Pro Regular"/>
              </a:rPr>
              <a:t>x 2</a:t>
            </a:r>
          </a:p>
        </p:txBody>
      </p:sp>
    </p:spTree>
    <p:extLst>
      <p:ext uri="{BB962C8B-B14F-4D97-AF65-F5344CB8AC3E}">
        <p14:creationId xmlns:p14="http://schemas.microsoft.com/office/powerpoint/2010/main" val="331394124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sp>
        <p:nvSpPr>
          <p:cNvPr id="2" name="Rectangle 1">
            <a:extLst>
              <a:ext uri="{FF2B5EF4-FFF2-40B4-BE49-F238E27FC236}">
                <a16:creationId xmlns:a16="http://schemas.microsoft.com/office/drawing/2014/main" id="{7913223D-CE9F-2E4E-BFD0-283B8BDC8C45}"/>
              </a:ext>
            </a:extLst>
          </p:cNvPr>
          <p:cNvSpPr/>
          <p:nvPr/>
        </p:nvSpPr>
        <p:spPr>
          <a:xfrm>
            <a:off x="16720253" y="6105000"/>
            <a:ext cx="6208653" cy="4508377"/>
          </a:xfrm>
          <a:prstGeom prst="rect">
            <a:avLst/>
          </a:prstGeom>
          <a:solidFill>
            <a:srgbClr val="DBE6E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37" name="Rectangle 36">
            <a:extLst>
              <a:ext uri="{FF2B5EF4-FFF2-40B4-BE49-F238E27FC236}">
                <a16:creationId xmlns:a16="http://schemas.microsoft.com/office/drawing/2014/main" id="{3827FB32-A2AB-4143-A78E-E7749DD73118}"/>
              </a:ext>
            </a:extLst>
          </p:cNvPr>
          <p:cNvSpPr/>
          <p:nvPr/>
        </p:nvSpPr>
        <p:spPr>
          <a:xfrm>
            <a:off x="1331396" y="6068526"/>
            <a:ext cx="6335527" cy="573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800" b="1">
                <a:solidFill>
                  <a:srgbClr val="0B64C2"/>
                </a:solidFill>
                <a:latin typeface="Community Light" panose="02000303040000020003" pitchFamily="2" charset="0"/>
              </a:rPr>
              <a:t>      Explorar las salidas profesionales.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es-ES" sz="3200">
                <a:solidFill>
                  <a:srgbClr val="546779"/>
                </a:solidFill>
                <a:latin typeface="Community Light" panose="02000303040000020003" pitchFamily="2" charset="0"/>
              </a:rPr>
              <a:t>Con LinkedIn y LinkedIn Learning, los estudiantes pueden informarse sobre empleos, aptitudes demandadas y retos en casi cualquier sector y profesión. Esto los ayudará a conocer mejor la trayectoria que los llevará al puesto que aspiran.</a:t>
            </a:r>
          </a:p>
        </p:txBody>
      </p:sp>
      <p:grpSp>
        <p:nvGrpSpPr>
          <p:cNvPr id="4" name="Group 3">
            <a:extLst>
              <a:ext uri="{FF2B5EF4-FFF2-40B4-BE49-F238E27FC236}">
                <a16:creationId xmlns:a16="http://schemas.microsoft.com/office/drawing/2014/main" id="{F08556D7-6ECB-A544-BBFF-9D58D6991289}"/>
              </a:ext>
            </a:extLst>
          </p:cNvPr>
          <p:cNvGrpSpPr/>
          <p:nvPr/>
        </p:nvGrpSpPr>
        <p:grpSpPr>
          <a:xfrm>
            <a:off x="1350267" y="6105001"/>
            <a:ext cx="492782" cy="492784"/>
            <a:chOff x="1382351" y="3938979"/>
            <a:chExt cx="492782" cy="492784"/>
          </a:xfrm>
        </p:grpSpPr>
        <p:sp>
          <p:nvSpPr>
            <p:cNvPr id="38" name="Oval 37">
              <a:extLst>
                <a:ext uri="{FF2B5EF4-FFF2-40B4-BE49-F238E27FC236}">
                  <a16:creationId xmlns:a16="http://schemas.microsoft.com/office/drawing/2014/main" id="{FF44862E-DF43-D14F-81C0-D6F3473DD9AD}"/>
                </a:ext>
              </a:extLst>
            </p:cNvPr>
            <p:cNvSpPr/>
            <p:nvPr/>
          </p:nvSpPr>
          <p:spPr>
            <a:xfrm>
              <a:off x="1382351" y="3938979"/>
              <a:ext cx="492782" cy="492784"/>
            </a:xfrm>
            <a:prstGeom prst="ellipse">
              <a:avLst/>
            </a:prstGeom>
            <a:solidFill>
              <a:srgbClr val="0B6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39" name="Rectangle 38">
              <a:extLst>
                <a:ext uri="{FF2B5EF4-FFF2-40B4-BE49-F238E27FC236}">
                  <a16:creationId xmlns:a16="http://schemas.microsoft.com/office/drawing/2014/main" id="{1CF3939A-D467-9F44-BAC5-C57E79B54B79}"/>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3</a:t>
              </a:r>
            </a:p>
          </p:txBody>
        </p:sp>
      </p:grpSp>
      <p:sp>
        <p:nvSpPr>
          <p:cNvPr id="59" name="Rectangle 58">
            <a:extLst>
              <a:ext uri="{FF2B5EF4-FFF2-40B4-BE49-F238E27FC236}">
                <a16:creationId xmlns:a16="http://schemas.microsoft.com/office/drawing/2014/main" id="{D1EC0C08-7BD4-3043-B944-F305E061E97E}"/>
              </a:ext>
            </a:extLst>
          </p:cNvPr>
          <p:cNvSpPr/>
          <p:nvPr/>
        </p:nvSpPr>
        <p:spPr>
          <a:xfrm>
            <a:off x="9007365" y="6068527"/>
            <a:ext cx="6335527" cy="4613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800" b="1">
                <a:solidFill>
                  <a:srgbClr val="0B64C2"/>
                </a:solidFill>
                <a:latin typeface="Community Light" panose="02000303040000020003" pitchFamily="2" charset="0"/>
              </a:rPr>
              <a:t>      Acceso a un aprendizaje</a:t>
            </a:r>
            <a:br>
              <a:rPr lang="en-US" sz="3800" b="1" dirty="0">
                <a:solidFill>
                  <a:srgbClr val="0B64C2"/>
                </a:solidFill>
                <a:latin typeface="Community Light" panose="02000303040000020003" pitchFamily="2" charset="0"/>
              </a:rPr>
            </a:br>
            <a:r>
              <a:rPr lang="es-ES" sz="3800" b="1">
                <a:solidFill>
                  <a:srgbClr val="0B64C2"/>
                </a:solidFill>
                <a:latin typeface="Community Light" panose="02000303040000020003" pitchFamily="2" charset="0"/>
              </a:rPr>
              <a:t> acorde a sus necesidades.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es-ES" sz="3200">
                <a:solidFill>
                  <a:srgbClr val="546779"/>
                </a:solidFill>
                <a:latin typeface="Community Light" panose="02000303040000020003" pitchFamily="2" charset="0"/>
              </a:rPr>
              <a:t>Con LinkedIn Learning, los estudiantes disfrutan de contenido personalizado y relevante para no dejar nunca de aprender. Además, en LinkedIn pueden seguir a los líderes de opinión y estar al tanto de las noticias en su sector.</a:t>
            </a:r>
          </a:p>
        </p:txBody>
      </p:sp>
      <p:grpSp>
        <p:nvGrpSpPr>
          <p:cNvPr id="60" name="Group 59">
            <a:extLst>
              <a:ext uri="{FF2B5EF4-FFF2-40B4-BE49-F238E27FC236}">
                <a16:creationId xmlns:a16="http://schemas.microsoft.com/office/drawing/2014/main" id="{6D4FF873-A7E4-C446-B967-61C988128AB5}"/>
              </a:ext>
            </a:extLst>
          </p:cNvPr>
          <p:cNvGrpSpPr/>
          <p:nvPr/>
        </p:nvGrpSpPr>
        <p:grpSpPr>
          <a:xfrm>
            <a:off x="9026236" y="6105001"/>
            <a:ext cx="492782" cy="492784"/>
            <a:chOff x="1382351" y="3938979"/>
            <a:chExt cx="492782" cy="492784"/>
          </a:xfrm>
        </p:grpSpPr>
        <p:sp>
          <p:nvSpPr>
            <p:cNvPr id="61" name="Oval 60">
              <a:extLst>
                <a:ext uri="{FF2B5EF4-FFF2-40B4-BE49-F238E27FC236}">
                  <a16:creationId xmlns:a16="http://schemas.microsoft.com/office/drawing/2014/main" id="{D9DB0C2A-5F21-CD4A-82DD-FAD8D52DA211}"/>
                </a:ext>
              </a:extLst>
            </p:cNvPr>
            <p:cNvSpPr/>
            <p:nvPr/>
          </p:nvSpPr>
          <p:spPr>
            <a:xfrm>
              <a:off x="1382351" y="3938979"/>
              <a:ext cx="492782" cy="492784"/>
            </a:xfrm>
            <a:prstGeom prst="ellipse">
              <a:avLst/>
            </a:prstGeom>
            <a:solidFill>
              <a:srgbClr val="0B6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62" name="Rectangle 61">
              <a:extLst>
                <a:ext uri="{FF2B5EF4-FFF2-40B4-BE49-F238E27FC236}">
                  <a16:creationId xmlns:a16="http://schemas.microsoft.com/office/drawing/2014/main" id="{B92A9FF8-281C-0847-89C0-1A0125F59A76}"/>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4</a:t>
              </a:r>
            </a:p>
          </p:txBody>
        </p:sp>
      </p:grpSp>
      <p:sp>
        <p:nvSpPr>
          <p:cNvPr id="40" name="Rectangle 39">
            <a:extLst>
              <a:ext uri="{FF2B5EF4-FFF2-40B4-BE49-F238E27FC236}">
                <a16:creationId xmlns:a16="http://schemas.microsoft.com/office/drawing/2014/main" id="{C776BDE5-617F-BE44-AB1F-96DD85CAA6CB}"/>
              </a:ext>
            </a:extLst>
          </p:cNvPr>
          <p:cNvSpPr/>
          <p:nvPr/>
        </p:nvSpPr>
        <p:spPr>
          <a:xfrm>
            <a:off x="1280226" y="1692559"/>
            <a:ext cx="21711596"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es-ES" sz="7700">
                <a:solidFill>
                  <a:srgbClr val="556679"/>
                </a:solidFill>
                <a:latin typeface="Community Light"/>
                <a:cs typeface="Arial"/>
              </a:rPr>
              <a:t>¿Por qué? </a:t>
            </a:r>
            <a:r>
              <a:rPr lang="es-ES" sz="7700">
                <a:solidFill>
                  <a:srgbClr val="0B64C2"/>
                </a:solidFill>
                <a:latin typeface="Community Light"/>
                <a:cs typeface="Arial"/>
              </a:rPr>
              <a:t>Mejora los resultados de los alumnos animándolos a crearse un perfil de LinkedIn.</a:t>
            </a:r>
          </a:p>
        </p:txBody>
      </p:sp>
      <p:sp>
        <p:nvSpPr>
          <p:cNvPr id="41" name="Rectangle 40">
            <a:extLst>
              <a:ext uri="{FF2B5EF4-FFF2-40B4-BE49-F238E27FC236}">
                <a16:creationId xmlns:a16="http://schemas.microsoft.com/office/drawing/2014/main" id="{C9A00FA5-CB5A-A341-8BA3-AB5E41B222EA}"/>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es-ES" sz="3400">
                <a:solidFill>
                  <a:srgbClr val="5B696B"/>
                </a:solidFill>
                <a:latin typeface="Community"/>
              </a:rPr>
              <a:t>Orientación inicial</a:t>
            </a:r>
          </a:p>
        </p:txBody>
      </p:sp>
      <p:sp>
        <p:nvSpPr>
          <p:cNvPr id="42" name="Oval 41">
            <a:extLst>
              <a:ext uri="{FF2B5EF4-FFF2-40B4-BE49-F238E27FC236}">
                <a16:creationId xmlns:a16="http://schemas.microsoft.com/office/drawing/2014/main" id="{7C657790-BCEA-6E4F-805E-CE97D4D4455A}"/>
              </a:ext>
            </a:extLst>
          </p:cNvPr>
          <p:cNvSpPr/>
          <p:nvPr/>
        </p:nvSpPr>
        <p:spPr>
          <a:xfrm>
            <a:off x="1286846" y="962503"/>
            <a:ext cx="509013" cy="509015"/>
          </a:xfrm>
          <a:prstGeom prst="ellipse">
            <a:avLst/>
          </a:prstGeom>
          <a:solidFill>
            <a:srgbClr val="DC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43" name="Rectangle 42">
            <a:extLst>
              <a:ext uri="{FF2B5EF4-FFF2-40B4-BE49-F238E27FC236}">
                <a16:creationId xmlns:a16="http://schemas.microsoft.com/office/drawing/2014/main" id="{60B6E12E-A4A2-D347-907A-EE413A651478}"/>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0B64C2"/>
                </a:solidFill>
                <a:latin typeface="Community" panose="02000303040000020003" pitchFamily="2" charset="0"/>
              </a:rPr>
              <a:t>1</a:t>
            </a:r>
          </a:p>
        </p:txBody>
      </p:sp>
      <p:sp>
        <p:nvSpPr>
          <p:cNvPr id="44" name="Rectangle 43">
            <a:extLst>
              <a:ext uri="{FF2B5EF4-FFF2-40B4-BE49-F238E27FC236}">
                <a16:creationId xmlns:a16="http://schemas.microsoft.com/office/drawing/2014/main" id="{B2F9A612-4318-934B-9C52-E91E80670711}"/>
              </a:ext>
            </a:extLst>
          </p:cNvPr>
          <p:cNvSpPr/>
          <p:nvPr/>
        </p:nvSpPr>
        <p:spPr>
          <a:xfrm>
            <a:off x="1311843" y="3978112"/>
            <a:ext cx="1338539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spcBef>
                <a:spcPct val="0"/>
              </a:spcBef>
              <a:spcAft>
                <a:spcPct val="0"/>
              </a:spcAft>
              <a:defRPr/>
            </a:pPr>
            <a:r>
              <a:rPr lang="es-ES" sz="3400">
                <a:solidFill>
                  <a:srgbClr val="5B696B"/>
                </a:solidFill>
                <a:latin typeface="Community"/>
              </a:rPr>
              <a:t>¿Por qué deben crearse un perfil de LinkedIn? Principales ventajas:</a:t>
            </a:r>
          </a:p>
        </p:txBody>
      </p:sp>
      <p:sp>
        <p:nvSpPr>
          <p:cNvPr id="19" name="Rectangle 18">
            <a:extLst>
              <a:ext uri="{FF2B5EF4-FFF2-40B4-BE49-F238E27FC236}">
                <a16:creationId xmlns:a16="http://schemas.microsoft.com/office/drawing/2014/main" id="{96EAB2B5-A701-8E41-AB93-E447A9DD1203}"/>
              </a:ext>
            </a:extLst>
          </p:cNvPr>
          <p:cNvSpPr/>
          <p:nvPr/>
        </p:nvSpPr>
        <p:spPr>
          <a:xfrm>
            <a:off x="17301384" y="7533340"/>
            <a:ext cx="5627522" cy="2513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200" dirty="0">
                <a:solidFill>
                  <a:srgbClr val="546779"/>
                </a:solidFill>
                <a:latin typeface="Community Light" panose="02000303040000020003" pitchFamily="2" charset="0"/>
              </a:rPr>
              <a:t>Si todos tus estudiantes disponen de un perfil de LinkedIn, tu institución tendrá una panorámica completa de las contrataciones después de la graduación.</a:t>
            </a:r>
          </a:p>
        </p:txBody>
      </p:sp>
      <p:sp>
        <p:nvSpPr>
          <p:cNvPr id="3" name="Rectangle 2">
            <a:extLst>
              <a:ext uri="{FF2B5EF4-FFF2-40B4-BE49-F238E27FC236}">
                <a16:creationId xmlns:a16="http://schemas.microsoft.com/office/drawing/2014/main" id="{A985FEFF-4DB0-114A-8F8D-1C5601E25271}"/>
              </a:ext>
            </a:extLst>
          </p:cNvPr>
          <p:cNvSpPr/>
          <p:nvPr/>
        </p:nvSpPr>
        <p:spPr>
          <a:xfrm flipV="1">
            <a:off x="17301384" y="6540717"/>
            <a:ext cx="2436275" cy="819088"/>
          </a:xfrm>
          <a:prstGeom prst="rect">
            <a:avLst/>
          </a:prstGeom>
          <a:solidFill>
            <a:srgbClr val="066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6D667649-79FB-804C-9DD2-80C0FD4889D2}"/>
              </a:ext>
            </a:extLst>
          </p:cNvPr>
          <p:cNvSpPr/>
          <p:nvPr/>
        </p:nvSpPr>
        <p:spPr>
          <a:xfrm>
            <a:off x="17445364" y="6858000"/>
            <a:ext cx="2869144" cy="277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457108" rtl="0">
              <a:lnSpc>
                <a:spcPts val="3000"/>
              </a:lnSpc>
              <a:spcBef>
                <a:spcPct val="0"/>
              </a:spcBef>
              <a:spcAft>
                <a:spcPct val="0"/>
              </a:spcAft>
              <a:defRPr/>
            </a:pPr>
            <a:r>
              <a:rPr lang="es-ES" sz="3000" dirty="0">
                <a:solidFill>
                  <a:srgbClr val="FEFAF6"/>
                </a:solidFill>
                <a:latin typeface="Community" panose="02000303040000020003" pitchFamily="2" charset="0"/>
              </a:rPr>
              <a:t>Valor para las instituciones</a:t>
            </a:r>
          </a:p>
        </p:txBody>
      </p:sp>
    </p:spTree>
    <p:extLst>
      <p:ext uri="{BB962C8B-B14F-4D97-AF65-F5344CB8AC3E}">
        <p14:creationId xmlns:p14="http://schemas.microsoft.com/office/powerpoint/2010/main" val="413774852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37" name="Rectangle 36">
            <a:extLst>
              <a:ext uri="{FF2B5EF4-FFF2-40B4-BE49-F238E27FC236}">
                <a16:creationId xmlns:a16="http://schemas.microsoft.com/office/drawing/2014/main" id="{3827FB32-A2AB-4143-A78E-E7749DD73118}"/>
              </a:ext>
            </a:extLst>
          </p:cNvPr>
          <p:cNvSpPr/>
          <p:nvPr/>
        </p:nvSpPr>
        <p:spPr>
          <a:xfrm>
            <a:off x="1297530" y="6068526"/>
            <a:ext cx="6335527" cy="573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800" b="1" dirty="0">
                <a:solidFill>
                  <a:srgbClr val="0B64C2"/>
                </a:solidFill>
                <a:latin typeface="Community Light" panose="02000303040000020003" pitchFamily="2" charset="0"/>
              </a:rPr>
              <a:t>      Orientación para </a:t>
            </a:r>
            <a:br>
              <a:rPr lang="es-ES" sz="3800" b="1" dirty="0">
                <a:solidFill>
                  <a:srgbClr val="0B64C2"/>
                </a:solidFill>
                <a:latin typeface="Community Light" panose="02000303040000020003" pitchFamily="2" charset="0"/>
              </a:rPr>
            </a:br>
            <a:r>
              <a:rPr lang="es-ES" sz="3800" b="1" dirty="0">
                <a:solidFill>
                  <a:srgbClr val="0B64C2"/>
                </a:solidFill>
                <a:latin typeface="Community Light" panose="02000303040000020003" pitchFamily="2" charset="0"/>
              </a:rPr>
              <a:t>nuevos alumnos.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es-ES" sz="3200" dirty="0">
                <a:solidFill>
                  <a:srgbClr val="546779"/>
                </a:solidFill>
                <a:latin typeface="Community Light" panose="02000303040000020003" pitchFamily="2" charset="0"/>
              </a:rPr>
              <a:t>Marca la pauta antes de que los estudiantes empiecen en el campus: tu institución tiene por objetivo acercarlos a oportunidades de empleo. Como parte de la orientación inicial, pídeles que se creen el perfil de LinkedIn para empezar a forjar su red durante su formación.</a:t>
            </a:r>
          </a:p>
        </p:txBody>
      </p:sp>
      <p:grpSp>
        <p:nvGrpSpPr>
          <p:cNvPr id="4" name="Group 3">
            <a:extLst>
              <a:ext uri="{FF2B5EF4-FFF2-40B4-BE49-F238E27FC236}">
                <a16:creationId xmlns:a16="http://schemas.microsoft.com/office/drawing/2014/main" id="{F08556D7-6ECB-A544-BBFF-9D58D6991289}"/>
              </a:ext>
            </a:extLst>
          </p:cNvPr>
          <p:cNvGrpSpPr/>
          <p:nvPr/>
        </p:nvGrpSpPr>
        <p:grpSpPr>
          <a:xfrm>
            <a:off x="1299468" y="6105000"/>
            <a:ext cx="492782" cy="492784"/>
            <a:chOff x="1382351" y="3938979"/>
            <a:chExt cx="492782" cy="492784"/>
          </a:xfrm>
        </p:grpSpPr>
        <p:sp>
          <p:nvSpPr>
            <p:cNvPr id="38" name="Oval 37">
              <a:extLst>
                <a:ext uri="{FF2B5EF4-FFF2-40B4-BE49-F238E27FC236}">
                  <a16:creationId xmlns:a16="http://schemas.microsoft.com/office/drawing/2014/main" id="{FF44862E-DF43-D14F-81C0-D6F3473DD9AD}"/>
                </a:ext>
              </a:extLst>
            </p:cNvPr>
            <p:cNvSpPr/>
            <p:nvPr/>
          </p:nvSpPr>
          <p:spPr>
            <a:xfrm>
              <a:off x="1382351" y="3938979"/>
              <a:ext cx="492782" cy="492784"/>
            </a:xfrm>
            <a:prstGeom prst="ellipse">
              <a:avLst/>
            </a:prstGeom>
            <a:solidFill>
              <a:srgbClr val="0B6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39" name="Rectangle 38">
              <a:extLst>
                <a:ext uri="{FF2B5EF4-FFF2-40B4-BE49-F238E27FC236}">
                  <a16:creationId xmlns:a16="http://schemas.microsoft.com/office/drawing/2014/main" id="{1CF3939A-D467-9F44-BAC5-C57E79B54B79}"/>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1</a:t>
              </a:r>
            </a:p>
          </p:txBody>
        </p:sp>
      </p:grpSp>
      <p:sp>
        <p:nvSpPr>
          <p:cNvPr id="47" name="Rectangle 46">
            <a:extLst>
              <a:ext uri="{FF2B5EF4-FFF2-40B4-BE49-F238E27FC236}">
                <a16:creationId xmlns:a16="http://schemas.microsoft.com/office/drawing/2014/main" id="{31A8EAEC-9687-7A42-91AF-C73BB022A7F6}"/>
              </a:ext>
            </a:extLst>
          </p:cNvPr>
          <p:cNvSpPr/>
          <p:nvPr/>
        </p:nvSpPr>
        <p:spPr>
          <a:xfrm>
            <a:off x="1280226" y="1692559"/>
            <a:ext cx="21478174"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es-ES" sz="7700">
                <a:solidFill>
                  <a:srgbClr val="556679"/>
                </a:solidFill>
                <a:latin typeface="Community Light"/>
                <a:cs typeface="Arial"/>
              </a:rPr>
              <a:t>¿Cómo? </a:t>
            </a:r>
            <a:r>
              <a:rPr lang="es-ES" sz="7700">
                <a:solidFill>
                  <a:srgbClr val="0B64C2"/>
                </a:solidFill>
                <a:latin typeface="Community Light"/>
                <a:cs typeface="Arial"/>
              </a:rPr>
              <a:t>Anima a los estudiantes a crearse un perfil de LinkedIn en estos tres momentos decisivos.</a:t>
            </a:r>
          </a:p>
        </p:txBody>
      </p:sp>
      <p:sp>
        <p:nvSpPr>
          <p:cNvPr id="55" name="Rectangle 54">
            <a:extLst>
              <a:ext uri="{FF2B5EF4-FFF2-40B4-BE49-F238E27FC236}">
                <a16:creationId xmlns:a16="http://schemas.microsoft.com/office/drawing/2014/main" id="{51258981-7354-D54D-958F-49C94953DED3}"/>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es-ES" sz="3400">
                <a:solidFill>
                  <a:srgbClr val="5B696B"/>
                </a:solidFill>
                <a:latin typeface="Community"/>
              </a:rPr>
              <a:t>Orientación inicial</a:t>
            </a:r>
          </a:p>
        </p:txBody>
      </p:sp>
      <p:sp>
        <p:nvSpPr>
          <p:cNvPr id="56" name="Oval 55">
            <a:extLst>
              <a:ext uri="{FF2B5EF4-FFF2-40B4-BE49-F238E27FC236}">
                <a16:creationId xmlns:a16="http://schemas.microsoft.com/office/drawing/2014/main" id="{CEB51997-B935-A242-8BA6-89A062627017}"/>
              </a:ext>
            </a:extLst>
          </p:cNvPr>
          <p:cNvSpPr/>
          <p:nvPr/>
        </p:nvSpPr>
        <p:spPr>
          <a:xfrm>
            <a:off x="1286846" y="962503"/>
            <a:ext cx="509013" cy="509015"/>
          </a:xfrm>
          <a:prstGeom prst="ellipse">
            <a:avLst/>
          </a:prstGeom>
          <a:solidFill>
            <a:srgbClr val="DC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57" name="Rectangle 56">
            <a:extLst>
              <a:ext uri="{FF2B5EF4-FFF2-40B4-BE49-F238E27FC236}">
                <a16:creationId xmlns:a16="http://schemas.microsoft.com/office/drawing/2014/main" id="{84470AE4-75BC-3E41-A2AB-A88B34F1A825}"/>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0B64C2"/>
                </a:solidFill>
                <a:latin typeface="Community" panose="02000303040000020003" pitchFamily="2" charset="0"/>
              </a:rPr>
              <a:t>1</a:t>
            </a:r>
          </a:p>
        </p:txBody>
      </p:sp>
      <p:sp>
        <p:nvSpPr>
          <p:cNvPr id="58" name="Rectangle 57">
            <a:extLst>
              <a:ext uri="{FF2B5EF4-FFF2-40B4-BE49-F238E27FC236}">
                <a16:creationId xmlns:a16="http://schemas.microsoft.com/office/drawing/2014/main" id="{BC337799-6AA7-3A4F-AD73-E49881E3729B}"/>
              </a:ext>
            </a:extLst>
          </p:cNvPr>
          <p:cNvSpPr/>
          <p:nvPr/>
        </p:nvSpPr>
        <p:spPr>
          <a:xfrm>
            <a:off x="1311842" y="3978112"/>
            <a:ext cx="21659956" cy="1012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spcBef>
                <a:spcPct val="0"/>
              </a:spcBef>
              <a:spcAft>
                <a:spcPct val="0"/>
              </a:spcAft>
              <a:defRPr/>
            </a:pPr>
            <a:r>
              <a:rPr lang="es-ES" sz="3400">
                <a:solidFill>
                  <a:srgbClr val="5B696B"/>
                </a:solidFill>
                <a:latin typeface="Community"/>
              </a:rPr>
              <a:t>Ya sabes lo importante que es que tus alumnos usen LinkedIn. ¿Cómo puedes conseguirlo? Aprovecha los momentos más propicios. Los estudiantes tienen 3 momentos ideales para crear un perfil de LinkedIn:</a:t>
            </a:r>
          </a:p>
        </p:txBody>
      </p:sp>
      <p:sp>
        <p:nvSpPr>
          <p:cNvPr id="59" name="Rectangle 58">
            <a:extLst>
              <a:ext uri="{FF2B5EF4-FFF2-40B4-BE49-F238E27FC236}">
                <a16:creationId xmlns:a16="http://schemas.microsoft.com/office/drawing/2014/main" id="{D1EC0C08-7BD4-3043-B944-F305E061E97E}"/>
              </a:ext>
            </a:extLst>
          </p:cNvPr>
          <p:cNvSpPr/>
          <p:nvPr/>
        </p:nvSpPr>
        <p:spPr>
          <a:xfrm>
            <a:off x="9007365" y="6068526"/>
            <a:ext cx="6335527" cy="573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800" b="1" dirty="0">
                <a:solidFill>
                  <a:srgbClr val="0B64C2"/>
                </a:solidFill>
                <a:latin typeface="Community Light" panose="02000303040000020003" pitchFamily="2" charset="0"/>
              </a:rPr>
              <a:t>      Seminario del primer año.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es-ES" sz="3200" dirty="0">
                <a:solidFill>
                  <a:srgbClr val="546779"/>
                </a:solidFill>
                <a:latin typeface="Community Light" panose="02000303040000020003" pitchFamily="2" charset="0"/>
              </a:rPr>
              <a:t>Muchas instituciones ofrecen un seminario de primer año con técnicas de estudio, conocimientos básicos de finanzas, etc. Añade LinkedIn al temario. Un curso de 45 minutos sobre recomendaciones de LinkedIn ayudará a los estudiantes a lo largo de su carrera profesional. </a:t>
            </a:r>
          </a:p>
          <a:p>
            <a:endParaRPr lang="en-US" sz="3200" dirty="0">
              <a:solidFill>
                <a:srgbClr val="546779"/>
              </a:solidFill>
              <a:latin typeface="Community Light" panose="02000303040000020003" pitchFamily="2" charset="0"/>
            </a:endParaRPr>
          </a:p>
          <a:p>
            <a:pPr rtl="0"/>
            <a:r>
              <a:rPr lang="es-ES" sz="3200" b="1" i="1" dirty="0">
                <a:solidFill>
                  <a:srgbClr val="546779"/>
                </a:solidFill>
                <a:latin typeface="Community Light" panose="02000303040000020003" pitchFamily="2" charset="0"/>
              </a:rPr>
              <a:t>Curso relacionado (en inglés): </a:t>
            </a:r>
            <a:r>
              <a:rPr lang="es-ES" sz="3200" b="1" i="1" dirty="0">
                <a:solidFill>
                  <a:srgbClr val="546779"/>
                </a:solidFill>
                <a:latin typeface="Community Light" panose="02000303040000020003" pitchFamily="2" charset="0"/>
                <a:hlinkClick r:id="rId4"/>
              </a:rPr>
              <a:t>LinkedIn para estudiantes</a:t>
            </a:r>
          </a:p>
        </p:txBody>
      </p:sp>
      <p:grpSp>
        <p:nvGrpSpPr>
          <p:cNvPr id="60" name="Group 59">
            <a:extLst>
              <a:ext uri="{FF2B5EF4-FFF2-40B4-BE49-F238E27FC236}">
                <a16:creationId xmlns:a16="http://schemas.microsoft.com/office/drawing/2014/main" id="{6D4FF873-A7E4-C446-B967-61C988128AB5}"/>
              </a:ext>
            </a:extLst>
          </p:cNvPr>
          <p:cNvGrpSpPr/>
          <p:nvPr/>
        </p:nvGrpSpPr>
        <p:grpSpPr>
          <a:xfrm>
            <a:off x="9026236" y="6105000"/>
            <a:ext cx="492782" cy="492784"/>
            <a:chOff x="1382351" y="3938979"/>
            <a:chExt cx="492782" cy="492784"/>
          </a:xfrm>
        </p:grpSpPr>
        <p:sp>
          <p:nvSpPr>
            <p:cNvPr id="61" name="Oval 60">
              <a:extLst>
                <a:ext uri="{FF2B5EF4-FFF2-40B4-BE49-F238E27FC236}">
                  <a16:creationId xmlns:a16="http://schemas.microsoft.com/office/drawing/2014/main" id="{D9DB0C2A-5F21-CD4A-82DD-FAD8D52DA211}"/>
                </a:ext>
              </a:extLst>
            </p:cNvPr>
            <p:cNvSpPr/>
            <p:nvPr/>
          </p:nvSpPr>
          <p:spPr>
            <a:xfrm>
              <a:off x="1382351" y="3938979"/>
              <a:ext cx="492782" cy="492784"/>
            </a:xfrm>
            <a:prstGeom prst="ellipse">
              <a:avLst/>
            </a:prstGeom>
            <a:solidFill>
              <a:srgbClr val="0B6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62" name="Rectangle 61">
              <a:extLst>
                <a:ext uri="{FF2B5EF4-FFF2-40B4-BE49-F238E27FC236}">
                  <a16:creationId xmlns:a16="http://schemas.microsoft.com/office/drawing/2014/main" id="{B92A9FF8-281C-0847-89C0-1A0125F59A76}"/>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2</a:t>
              </a:r>
            </a:p>
          </p:txBody>
        </p:sp>
      </p:grpSp>
      <p:sp>
        <p:nvSpPr>
          <p:cNvPr id="40" name="Rectangle 39">
            <a:extLst>
              <a:ext uri="{FF2B5EF4-FFF2-40B4-BE49-F238E27FC236}">
                <a16:creationId xmlns:a16="http://schemas.microsoft.com/office/drawing/2014/main" id="{10FA77BD-490F-C542-98B5-1A953DC2277C}"/>
              </a:ext>
            </a:extLst>
          </p:cNvPr>
          <p:cNvSpPr/>
          <p:nvPr/>
        </p:nvSpPr>
        <p:spPr>
          <a:xfrm>
            <a:off x="16756070" y="6068526"/>
            <a:ext cx="6241235" cy="5319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800" b="1">
                <a:solidFill>
                  <a:srgbClr val="0B64C2"/>
                </a:solidFill>
                <a:latin typeface="Community Light" panose="02000303040000020003" pitchFamily="2" charset="0"/>
              </a:rPr>
              <a:t>      Al elegir su especialización.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es-ES" sz="3200">
                <a:solidFill>
                  <a:srgbClr val="546779"/>
                </a:solidFill>
                <a:latin typeface="Community Light" panose="02000303040000020003" pitchFamily="2" charset="0"/>
              </a:rPr>
              <a:t>Otro momento importante es cuando los estudiantes eligen su especialización. Esto varía según la institución, pero en todo caso  es una decisión crucial en la carrera de los estudiantes. También es buen momento para que conecten con antiguos alumnos de su especialidad en LinkedIn y para que sigan a empresas donde les gustaría trabajar.</a:t>
            </a:r>
          </a:p>
          <a:p>
            <a:endParaRPr lang="en-US" sz="3100" dirty="0">
              <a:solidFill>
                <a:srgbClr val="546779"/>
              </a:solidFill>
              <a:latin typeface="Community Light" panose="02000303040000020003" pitchFamily="2" charset="0"/>
            </a:endParaRPr>
          </a:p>
        </p:txBody>
      </p:sp>
      <p:grpSp>
        <p:nvGrpSpPr>
          <p:cNvPr id="41" name="Group 40">
            <a:extLst>
              <a:ext uri="{FF2B5EF4-FFF2-40B4-BE49-F238E27FC236}">
                <a16:creationId xmlns:a16="http://schemas.microsoft.com/office/drawing/2014/main" id="{FFA3F7E8-A29E-834C-B172-93789E418A17}"/>
              </a:ext>
            </a:extLst>
          </p:cNvPr>
          <p:cNvGrpSpPr/>
          <p:nvPr/>
        </p:nvGrpSpPr>
        <p:grpSpPr>
          <a:xfrm>
            <a:off x="16774941" y="6105000"/>
            <a:ext cx="492782" cy="492784"/>
            <a:chOff x="1382351" y="3938979"/>
            <a:chExt cx="492782" cy="492784"/>
          </a:xfrm>
        </p:grpSpPr>
        <p:sp>
          <p:nvSpPr>
            <p:cNvPr id="42" name="Oval 41">
              <a:extLst>
                <a:ext uri="{FF2B5EF4-FFF2-40B4-BE49-F238E27FC236}">
                  <a16:creationId xmlns:a16="http://schemas.microsoft.com/office/drawing/2014/main" id="{4F6DBA54-13C0-0744-A511-0C26F50CE0C1}"/>
                </a:ext>
              </a:extLst>
            </p:cNvPr>
            <p:cNvSpPr/>
            <p:nvPr/>
          </p:nvSpPr>
          <p:spPr>
            <a:xfrm>
              <a:off x="1382351" y="3938979"/>
              <a:ext cx="492782" cy="492784"/>
            </a:xfrm>
            <a:prstGeom prst="ellipse">
              <a:avLst/>
            </a:prstGeom>
            <a:solidFill>
              <a:srgbClr val="0B6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43" name="Rectangle 42">
              <a:extLst>
                <a:ext uri="{FF2B5EF4-FFF2-40B4-BE49-F238E27FC236}">
                  <a16:creationId xmlns:a16="http://schemas.microsoft.com/office/drawing/2014/main" id="{A947AD7D-8BE5-C34A-B3E8-867466CB5C6E}"/>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3</a:t>
              </a:r>
            </a:p>
          </p:txBody>
        </p:sp>
      </p:grpSp>
    </p:spTree>
    <p:extLst>
      <p:ext uri="{BB962C8B-B14F-4D97-AF65-F5344CB8AC3E}">
        <p14:creationId xmlns:p14="http://schemas.microsoft.com/office/powerpoint/2010/main" val="335508169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47" name="Rectangle 46">
            <a:extLst>
              <a:ext uri="{FF2B5EF4-FFF2-40B4-BE49-F238E27FC236}">
                <a16:creationId xmlns:a16="http://schemas.microsoft.com/office/drawing/2014/main" id="{31A8EAEC-9687-7A42-91AF-C73BB022A7F6}"/>
              </a:ext>
            </a:extLst>
          </p:cNvPr>
          <p:cNvSpPr/>
          <p:nvPr/>
        </p:nvSpPr>
        <p:spPr>
          <a:xfrm>
            <a:off x="1280226" y="1692559"/>
            <a:ext cx="21478174"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es-ES" sz="7700">
                <a:solidFill>
                  <a:srgbClr val="556679"/>
                </a:solidFill>
                <a:latin typeface="Community Light"/>
                <a:cs typeface="Arial"/>
              </a:rPr>
              <a:t>¿Cómo? </a:t>
            </a:r>
            <a:r>
              <a:rPr lang="es-ES" sz="7700">
                <a:solidFill>
                  <a:srgbClr val="0B64C2"/>
                </a:solidFill>
                <a:latin typeface="Community Light"/>
                <a:cs typeface="Arial"/>
              </a:rPr>
              <a:t>Anima a los estudiantes a crearse un perfil de LinkedIn en estos tres momentos decisivos.</a:t>
            </a:r>
          </a:p>
        </p:txBody>
      </p:sp>
      <p:sp>
        <p:nvSpPr>
          <p:cNvPr id="55" name="Rectangle 54">
            <a:extLst>
              <a:ext uri="{FF2B5EF4-FFF2-40B4-BE49-F238E27FC236}">
                <a16:creationId xmlns:a16="http://schemas.microsoft.com/office/drawing/2014/main" id="{51258981-7354-D54D-958F-49C94953DED3}"/>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es-ES" sz="3400">
                <a:solidFill>
                  <a:srgbClr val="5B696B"/>
                </a:solidFill>
                <a:latin typeface="Community"/>
              </a:rPr>
              <a:t>Orientación inicial</a:t>
            </a:r>
          </a:p>
        </p:txBody>
      </p:sp>
      <p:sp>
        <p:nvSpPr>
          <p:cNvPr id="56" name="Oval 55">
            <a:extLst>
              <a:ext uri="{FF2B5EF4-FFF2-40B4-BE49-F238E27FC236}">
                <a16:creationId xmlns:a16="http://schemas.microsoft.com/office/drawing/2014/main" id="{CEB51997-B935-A242-8BA6-89A062627017}"/>
              </a:ext>
            </a:extLst>
          </p:cNvPr>
          <p:cNvSpPr/>
          <p:nvPr/>
        </p:nvSpPr>
        <p:spPr>
          <a:xfrm>
            <a:off x="1286846" y="962503"/>
            <a:ext cx="509013" cy="509015"/>
          </a:xfrm>
          <a:prstGeom prst="ellipse">
            <a:avLst/>
          </a:prstGeom>
          <a:solidFill>
            <a:srgbClr val="DC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57" name="Rectangle 56">
            <a:extLst>
              <a:ext uri="{FF2B5EF4-FFF2-40B4-BE49-F238E27FC236}">
                <a16:creationId xmlns:a16="http://schemas.microsoft.com/office/drawing/2014/main" id="{84470AE4-75BC-3E41-A2AB-A88B34F1A825}"/>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0B64C2"/>
                </a:solidFill>
                <a:latin typeface="Community" panose="02000303040000020003" pitchFamily="2" charset="0"/>
              </a:rPr>
              <a:t>1</a:t>
            </a:r>
          </a:p>
        </p:txBody>
      </p:sp>
      <p:sp>
        <p:nvSpPr>
          <p:cNvPr id="58" name="Rectangle 57">
            <a:extLst>
              <a:ext uri="{FF2B5EF4-FFF2-40B4-BE49-F238E27FC236}">
                <a16:creationId xmlns:a16="http://schemas.microsoft.com/office/drawing/2014/main" id="{BC337799-6AA7-3A4F-AD73-E49881E3729B}"/>
              </a:ext>
            </a:extLst>
          </p:cNvPr>
          <p:cNvSpPr/>
          <p:nvPr/>
        </p:nvSpPr>
        <p:spPr>
          <a:xfrm>
            <a:off x="1311842" y="6324374"/>
            <a:ext cx="9881229" cy="3264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spcBef>
                <a:spcPct val="0"/>
              </a:spcBef>
              <a:spcAft>
                <a:spcPct val="0"/>
              </a:spcAft>
              <a:defRPr/>
            </a:pPr>
            <a:r>
              <a:rPr lang="es-ES" sz="3200">
                <a:solidFill>
                  <a:srgbClr val="5B696B"/>
                </a:solidFill>
                <a:latin typeface="Community Light" panose="02000303040000020003" pitchFamily="2" charset="0"/>
              </a:rPr>
              <a:t>Cada institución sabe si hay otros momentos más idóneos en su caso particular. </a:t>
            </a:r>
          </a:p>
          <a:p>
            <a:pPr defTabSz="457108">
              <a:spcBef>
                <a:spcPct val="0"/>
              </a:spcBef>
              <a:spcAft>
                <a:spcPct val="0"/>
              </a:spcAft>
              <a:defRPr/>
            </a:pPr>
            <a:endParaRPr lang="en-US" sz="3200" dirty="0">
              <a:solidFill>
                <a:srgbClr val="5B696B"/>
              </a:solidFill>
              <a:latin typeface="Community Light" panose="02000303040000020003" pitchFamily="2" charset="0"/>
            </a:endParaRPr>
          </a:p>
          <a:p>
            <a:pPr defTabSz="457108" rtl="0">
              <a:spcBef>
                <a:spcPct val="0"/>
              </a:spcBef>
              <a:spcAft>
                <a:spcPct val="0"/>
              </a:spcAft>
              <a:defRPr/>
            </a:pPr>
            <a:r>
              <a:rPr lang="es-ES" sz="3200">
                <a:solidFill>
                  <a:srgbClr val="5B696B"/>
                </a:solidFill>
                <a:latin typeface="Community Light" panose="02000303040000020003" pitchFamily="2" charset="0"/>
              </a:rPr>
              <a:t>En todo caso, contar con una estrategia general para que todos los estudiantes se creen un perfil de LinkedIn y entiendan las ventajas de la plataforma te permitirá aprovechar al máximo las oportunidades.</a:t>
            </a:r>
          </a:p>
          <a:p>
            <a:pPr defTabSz="457108">
              <a:lnSpc>
                <a:spcPct val="90000"/>
              </a:lnSpc>
              <a:spcBef>
                <a:spcPct val="0"/>
              </a:spcBef>
              <a:spcAft>
                <a:spcPct val="0"/>
              </a:spcAft>
              <a:defRPr/>
            </a:pPr>
            <a:endParaRPr lang="en-US" sz="3400" dirty="0">
              <a:solidFill>
                <a:srgbClr val="5B696B"/>
              </a:solidFill>
              <a:latin typeface="Community"/>
            </a:endParaRPr>
          </a:p>
          <a:p>
            <a:pPr defTabSz="457108">
              <a:lnSpc>
                <a:spcPct val="90000"/>
              </a:lnSpc>
              <a:spcBef>
                <a:spcPct val="0"/>
              </a:spcBef>
              <a:spcAft>
                <a:spcPct val="0"/>
              </a:spcAft>
              <a:defRPr/>
            </a:pPr>
            <a:endParaRPr lang="en-US" sz="3400" dirty="0">
              <a:solidFill>
                <a:srgbClr val="5B696B"/>
              </a:solidFill>
              <a:latin typeface="Community"/>
            </a:endParaRPr>
          </a:p>
        </p:txBody>
      </p:sp>
      <p:sp>
        <p:nvSpPr>
          <p:cNvPr id="44" name="Rectangle 43">
            <a:extLst>
              <a:ext uri="{FF2B5EF4-FFF2-40B4-BE49-F238E27FC236}">
                <a16:creationId xmlns:a16="http://schemas.microsoft.com/office/drawing/2014/main" id="{EE5C3A1D-8040-164F-BB36-DF7B7440D71E}"/>
              </a:ext>
            </a:extLst>
          </p:cNvPr>
          <p:cNvSpPr/>
          <p:nvPr/>
        </p:nvSpPr>
        <p:spPr>
          <a:xfrm>
            <a:off x="12859100" y="4768817"/>
            <a:ext cx="10233174" cy="6375640"/>
          </a:xfrm>
          <a:prstGeom prst="rect">
            <a:avLst/>
          </a:prstGeom>
          <a:solidFill>
            <a:srgbClr val="DCE5E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76D550DF-D391-E045-80C8-13F3BCD27AE7}"/>
              </a:ext>
            </a:extLst>
          </p:cNvPr>
          <p:cNvSpPr/>
          <p:nvPr/>
        </p:nvSpPr>
        <p:spPr>
          <a:xfrm>
            <a:off x="13614628" y="5497075"/>
            <a:ext cx="8838093" cy="2664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4000" b="1" dirty="0">
                <a:solidFill>
                  <a:srgbClr val="0B64C2"/>
                </a:solidFill>
                <a:latin typeface="Community Light" panose="02000303040000020003" pitchFamily="2" charset="0"/>
              </a:rPr>
              <a:t>«Me gustaría que todos los alumnos activen su cuenta y usen LinkedIn cuando empiecen sus estudios con nosotros. Somos conscientes de la gran repercusión que esto tiene.»</a:t>
            </a:r>
          </a:p>
          <a:p>
            <a:endParaRPr lang="en-US" sz="2800" b="1" dirty="0">
              <a:solidFill>
                <a:srgbClr val="B1401F"/>
              </a:solidFill>
              <a:latin typeface="Community Light" panose="02000303040000020003" pitchFamily="2" charset="0"/>
            </a:endParaRPr>
          </a:p>
        </p:txBody>
      </p:sp>
      <p:sp>
        <p:nvSpPr>
          <p:cNvPr id="67" name="Rectangle 66">
            <a:extLst>
              <a:ext uri="{FF2B5EF4-FFF2-40B4-BE49-F238E27FC236}">
                <a16:creationId xmlns:a16="http://schemas.microsoft.com/office/drawing/2014/main" id="{48609D3A-3B3F-F849-B2F5-A4BB2146D423}"/>
              </a:ext>
            </a:extLst>
          </p:cNvPr>
          <p:cNvSpPr/>
          <p:nvPr/>
        </p:nvSpPr>
        <p:spPr>
          <a:xfrm>
            <a:off x="15689290" y="8806843"/>
            <a:ext cx="4293695" cy="1477328"/>
          </a:xfrm>
          <a:prstGeom prst="rect">
            <a:avLst/>
          </a:prstGeom>
        </p:spPr>
        <p:txBody>
          <a:bodyPr wrap="square" lIns="0" tIns="0" rIns="0" bIns="0">
            <a:spAutoFit/>
          </a:bodyPr>
          <a:lstStyle/>
          <a:p>
            <a:pPr rtl="0"/>
            <a:r>
              <a:rPr lang="es-ES" sz="2400" b="1" dirty="0" err="1">
                <a:solidFill>
                  <a:srgbClr val="556679"/>
                </a:solidFill>
                <a:latin typeface="Community Semibold" panose="02000303040000020003" pitchFamily="2" charset="0"/>
              </a:rPr>
              <a:t>Jimmt</a:t>
            </a:r>
            <a:r>
              <a:rPr lang="es-ES" sz="2400" b="1" dirty="0">
                <a:solidFill>
                  <a:srgbClr val="556679"/>
                </a:solidFill>
                <a:latin typeface="Community Semibold" panose="02000303040000020003" pitchFamily="2" charset="0"/>
              </a:rPr>
              <a:t> </a:t>
            </a:r>
            <a:r>
              <a:rPr lang="es-ES" sz="2400" b="1" dirty="0" err="1">
                <a:solidFill>
                  <a:srgbClr val="556679"/>
                </a:solidFill>
                <a:latin typeface="Community Semibold" panose="02000303040000020003" pitchFamily="2" charset="0"/>
              </a:rPr>
              <a:t>Dawes</a:t>
            </a:r>
            <a:endParaRPr lang="es-ES" sz="2400" b="1" dirty="0">
              <a:solidFill>
                <a:srgbClr val="556679"/>
              </a:solidFill>
              <a:latin typeface="Community Semibold" panose="02000303040000020003" pitchFamily="2" charset="0"/>
            </a:endParaRPr>
          </a:p>
          <a:p>
            <a:pPr rtl="0"/>
            <a:r>
              <a:rPr lang="es-ES" sz="2400" dirty="0">
                <a:solidFill>
                  <a:srgbClr val="556679"/>
                </a:solidFill>
                <a:latin typeface="Community" panose="02000303040000020003" pitchFamily="2" charset="0"/>
              </a:rPr>
              <a:t>Programa de tutoría y orientación del </a:t>
            </a:r>
            <a:r>
              <a:rPr lang="es-ES" sz="2400" dirty="0" err="1">
                <a:solidFill>
                  <a:srgbClr val="556679"/>
                </a:solidFill>
                <a:latin typeface="Community" panose="02000303040000020003" pitchFamily="2" charset="0"/>
              </a:rPr>
              <a:t>Lambton</a:t>
            </a:r>
            <a:r>
              <a:rPr lang="es-ES" sz="2400" dirty="0">
                <a:solidFill>
                  <a:srgbClr val="556679"/>
                </a:solidFill>
                <a:latin typeface="Community" panose="02000303040000020003" pitchFamily="2" charset="0"/>
              </a:rPr>
              <a:t> </a:t>
            </a:r>
            <a:r>
              <a:rPr lang="es-ES" sz="2400" dirty="0" err="1">
                <a:solidFill>
                  <a:srgbClr val="556679"/>
                </a:solidFill>
                <a:latin typeface="Community" panose="02000303040000020003" pitchFamily="2" charset="0"/>
              </a:rPr>
              <a:t>College</a:t>
            </a:r>
            <a:endParaRPr lang="es-ES" sz="2400" dirty="0">
              <a:solidFill>
                <a:srgbClr val="556679"/>
              </a:solidFill>
              <a:latin typeface="Community" panose="02000303040000020003" pitchFamily="2" charset="0"/>
            </a:endParaRPr>
          </a:p>
          <a:p>
            <a:endParaRPr lang="en-US" sz="2400" dirty="0">
              <a:solidFill>
                <a:srgbClr val="556679"/>
              </a:solidFill>
              <a:latin typeface="Community" panose="02000303040000020003" pitchFamily="2" charset="0"/>
            </a:endParaRPr>
          </a:p>
        </p:txBody>
      </p:sp>
      <p:pic>
        <p:nvPicPr>
          <p:cNvPr id="70" name="Picture 69" descr="A person wearing a suit and tie&#10;&#10;Description automatically generated">
            <a:extLst>
              <a:ext uri="{FF2B5EF4-FFF2-40B4-BE49-F238E27FC236}">
                <a16:creationId xmlns:a16="http://schemas.microsoft.com/office/drawing/2014/main" id="{AE652475-BAD4-A543-BC0F-B08899422156}"/>
              </a:ext>
            </a:extLst>
          </p:cNvPr>
          <p:cNvPicPr>
            <a:picLocks noChangeAspect="1"/>
          </p:cNvPicPr>
          <p:nvPr/>
        </p:nvPicPr>
        <p:blipFill rotWithShape="1">
          <a:blip r:embed="rId4"/>
          <a:srcRect/>
          <a:stretch/>
        </p:blipFill>
        <p:spPr>
          <a:xfrm>
            <a:off x="13631522" y="8590601"/>
            <a:ext cx="1728447" cy="1728447"/>
          </a:xfrm>
          <a:prstGeom prst="ellipse">
            <a:avLst/>
          </a:prstGeom>
        </p:spPr>
      </p:pic>
    </p:spTree>
    <p:extLst>
      <p:ext uri="{BB962C8B-B14F-4D97-AF65-F5344CB8AC3E}">
        <p14:creationId xmlns:p14="http://schemas.microsoft.com/office/powerpoint/2010/main" val="2049937302"/>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4"/>
          <a:stretch>
            <a:fillRect/>
          </a:stretch>
        </p:blipFill>
        <p:spPr>
          <a:xfrm>
            <a:off x="20932688" y="12810373"/>
            <a:ext cx="2090518" cy="287078"/>
          </a:xfrm>
          <a:prstGeom prst="rect">
            <a:avLst/>
          </a:prstGeom>
        </p:spPr>
      </p:pic>
      <p:sp>
        <p:nvSpPr>
          <p:cNvPr id="37" name="Rectangle 36">
            <a:extLst>
              <a:ext uri="{FF2B5EF4-FFF2-40B4-BE49-F238E27FC236}">
                <a16:creationId xmlns:a16="http://schemas.microsoft.com/office/drawing/2014/main" id="{3827FB32-A2AB-4143-A78E-E7749DD73118}"/>
              </a:ext>
            </a:extLst>
          </p:cNvPr>
          <p:cNvSpPr/>
          <p:nvPr/>
        </p:nvSpPr>
        <p:spPr>
          <a:xfrm>
            <a:off x="7079318" y="6418670"/>
            <a:ext cx="4741433" cy="4142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800" b="1" dirty="0">
                <a:solidFill>
                  <a:srgbClr val="0B64C2"/>
                </a:solidFill>
                <a:latin typeface="Community Light" panose="02000303040000020003" pitchFamily="2" charset="0"/>
              </a:rPr>
              <a:t>      Primer año.</a:t>
            </a:r>
          </a:p>
          <a:p>
            <a:pPr rtl="0"/>
            <a:br>
              <a:rPr lang="en-US" sz="2000" b="1" dirty="0">
                <a:solidFill>
                  <a:srgbClr val="546779"/>
                </a:solidFill>
                <a:latin typeface="Community Light" panose="02000303040000020003" pitchFamily="2" charset="0"/>
              </a:rPr>
            </a:br>
            <a:r>
              <a:rPr lang="es-ES" sz="3200" dirty="0">
                <a:solidFill>
                  <a:srgbClr val="546779"/>
                </a:solidFill>
                <a:latin typeface="Community Light" panose="02000303040000020003" pitchFamily="2" charset="0"/>
              </a:rPr>
              <a:t>El contenido se centra en acelerar la lectura y la toma de apuntes, repasar las aptitudes y fomentar la capacidad de adaptación </a:t>
            </a:r>
            <a:br>
              <a:rPr lang="es-ES" sz="3200" dirty="0">
                <a:solidFill>
                  <a:srgbClr val="546779"/>
                </a:solidFill>
                <a:latin typeface="Community Light" panose="02000303040000020003" pitchFamily="2" charset="0"/>
              </a:rPr>
            </a:br>
            <a:r>
              <a:rPr lang="es-ES" sz="3200" dirty="0">
                <a:solidFill>
                  <a:srgbClr val="546779"/>
                </a:solidFill>
                <a:latin typeface="Community Light" panose="02000303040000020003" pitchFamily="2" charset="0"/>
              </a:rPr>
              <a:t>y la gestión del fracaso </a:t>
            </a:r>
            <a:br>
              <a:rPr lang="es-ES" sz="3200" dirty="0">
                <a:solidFill>
                  <a:srgbClr val="546779"/>
                </a:solidFill>
                <a:latin typeface="Community Light" panose="02000303040000020003" pitchFamily="2" charset="0"/>
              </a:rPr>
            </a:br>
            <a:r>
              <a:rPr lang="es-ES" sz="3200" dirty="0">
                <a:solidFill>
                  <a:srgbClr val="546779"/>
                </a:solidFill>
                <a:latin typeface="Community Light" panose="02000303040000020003" pitchFamily="2" charset="0"/>
              </a:rPr>
              <a:t>y la presión.</a:t>
            </a:r>
          </a:p>
          <a:p>
            <a:endParaRPr lang="en-US" sz="3200" dirty="0">
              <a:solidFill>
                <a:srgbClr val="546779"/>
              </a:solidFill>
              <a:latin typeface="Community Light" panose="02000303040000020003" pitchFamily="2" charset="0"/>
            </a:endParaRPr>
          </a:p>
          <a:p>
            <a:endParaRPr lang="en-US" sz="3200" dirty="0">
              <a:solidFill>
                <a:srgbClr val="546779"/>
              </a:solidFill>
              <a:latin typeface="Community Light" panose="02000303040000020003" pitchFamily="2" charset="0"/>
            </a:endParaRPr>
          </a:p>
        </p:txBody>
      </p:sp>
      <p:grpSp>
        <p:nvGrpSpPr>
          <p:cNvPr id="4" name="Group 3">
            <a:extLst>
              <a:ext uri="{FF2B5EF4-FFF2-40B4-BE49-F238E27FC236}">
                <a16:creationId xmlns:a16="http://schemas.microsoft.com/office/drawing/2014/main" id="{F08556D7-6ECB-A544-BBFF-9D58D6991289}"/>
              </a:ext>
            </a:extLst>
          </p:cNvPr>
          <p:cNvGrpSpPr/>
          <p:nvPr/>
        </p:nvGrpSpPr>
        <p:grpSpPr>
          <a:xfrm>
            <a:off x="7081256" y="6455143"/>
            <a:ext cx="492782" cy="492784"/>
            <a:chOff x="1382351" y="3938979"/>
            <a:chExt cx="492782" cy="492784"/>
          </a:xfrm>
        </p:grpSpPr>
        <p:sp>
          <p:nvSpPr>
            <p:cNvPr id="38" name="Oval 37">
              <a:extLst>
                <a:ext uri="{FF2B5EF4-FFF2-40B4-BE49-F238E27FC236}">
                  <a16:creationId xmlns:a16="http://schemas.microsoft.com/office/drawing/2014/main" id="{FF44862E-DF43-D14F-81C0-D6F3473DD9AD}"/>
                </a:ext>
              </a:extLst>
            </p:cNvPr>
            <p:cNvSpPr/>
            <p:nvPr/>
          </p:nvSpPr>
          <p:spPr>
            <a:xfrm>
              <a:off x="1382351" y="3938979"/>
              <a:ext cx="492782" cy="492784"/>
            </a:xfrm>
            <a:prstGeom prst="ellipse">
              <a:avLst/>
            </a:prstGeom>
            <a:solidFill>
              <a:srgbClr val="0B6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39" name="Rectangle 38">
              <a:extLst>
                <a:ext uri="{FF2B5EF4-FFF2-40B4-BE49-F238E27FC236}">
                  <a16:creationId xmlns:a16="http://schemas.microsoft.com/office/drawing/2014/main" id="{1CF3939A-D467-9F44-BAC5-C57E79B54B79}"/>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dirty="0">
                  <a:solidFill>
                    <a:srgbClr val="FEFAF6"/>
                  </a:solidFill>
                  <a:latin typeface="Community" panose="02000303040000020003" pitchFamily="2" charset="0"/>
                </a:rPr>
                <a:t>1</a:t>
              </a:r>
            </a:p>
          </p:txBody>
        </p:sp>
      </p:grpSp>
      <p:sp>
        <p:nvSpPr>
          <p:cNvPr id="47" name="Rectangle 46">
            <a:extLst>
              <a:ext uri="{FF2B5EF4-FFF2-40B4-BE49-F238E27FC236}">
                <a16:creationId xmlns:a16="http://schemas.microsoft.com/office/drawing/2014/main" id="{31A8EAEC-9687-7A42-91AF-C73BB022A7F6}"/>
              </a:ext>
            </a:extLst>
          </p:cNvPr>
          <p:cNvSpPr/>
          <p:nvPr/>
        </p:nvSpPr>
        <p:spPr>
          <a:xfrm>
            <a:off x="1280226" y="1692559"/>
            <a:ext cx="21478174"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es-ES" sz="7700">
                <a:solidFill>
                  <a:srgbClr val="556679"/>
                </a:solidFill>
                <a:latin typeface="Community Light"/>
                <a:cs typeface="Arial"/>
              </a:rPr>
              <a:t>Un ejemplo</a:t>
            </a:r>
            <a:r>
              <a:rPr lang="es-ES" sz="7700">
                <a:solidFill>
                  <a:srgbClr val="54667A"/>
                </a:solidFill>
                <a:latin typeface="Community Light"/>
                <a:cs typeface="Arial"/>
              </a:rPr>
              <a:t>:</a:t>
            </a:r>
            <a:r>
              <a:rPr lang="es-ES" sz="7700">
                <a:solidFill>
                  <a:srgbClr val="0465C1"/>
                </a:solidFill>
                <a:latin typeface="Community Light"/>
                <a:cs typeface="Arial"/>
              </a:rPr>
              <a:t> King’s College anima a sus estudiantes a unirse a LinkedIn cuanto antes para aumentar sus probabilidades de conseguir empleo.</a:t>
            </a:r>
          </a:p>
        </p:txBody>
      </p:sp>
      <p:sp>
        <p:nvSpPr>
          <p:cNvPr id="55" name="Rectangle 54">
            <a:extLst>
              <a:ext uri="{FF2B5EF4-FFF2-40B4-BE49-F238E27FC236}">
                <a16:creationId xmlns:a16="http://schemas.microsoft.com/office/drawing/2014/main" id="{51258981-7354-D54D-958F-49C94953DED3}"/>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es-ES" sz="3400">
                <a:solidFill>
                  <a:srgbClr val="5B696B"/>
                </a:solidFill>
                <a:latin typeface="Community"/>
              </a:rPr>
              <a:t>Orientación inicial</a:t>
            </a:r>
          </a:p>
        </p:txBody>
      </p:sp>
      <p:sp>
        <p:nvSpPr>
          <p:cNvPr id="56" name="Oval 55">
            <a:extLst>
              <a:ext uri="{FF2B5EF4-FFF2-40B4-BE49-F238E27FC236}">
                <a16:creationId xmlns:a16="http://schemas.microsoft.com/office/drawing/2014/main" id="{CEB51997-B935-A242-8BA6-89A062627017}"/>
              </a:ext>
            </a:extLst>
          </p:cNvPr>
          <p:cNvSpPr/>
          <p:nvPr/>
        </p:nvSpPr>
        <p:spPr>
          <a:xfrm>
            <a:off x="1286846" y="962503"/>
            <a:ext cx="509013" cy="509015"/>
          </a:xfrm>
          <a:prstGeom prst="ellipse">
            <a:avLst/>
          </a:prstGeom>
          <a:solidFill>
            <a:srgbClr val="DC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57" name="Rectangle 56">
            <a:extLst>
              <a:ext uri="{FF2B5EF4-FFF2-40B4-BE49-F238E27FC236}">
                <a16:creationId xmlns:a16="http://schemas.microsoft.com/office/drawing/2014/main" id="{84470AE4-75BC-3E41-A2AB-A88B34F1A825}"/>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0B64C2"/>
                </a:solidFill>
                <a:latin typeface="Community" panose="02000303040000020003" pitchFamily="2" charset="0"/>
              </a:rPr>
              <a:t>1</a:t>
            </a:r>
          </a:p>
        </p:txBody>
      </p:sp>
      <p:sp>
        <p:nvSpPr>
          <p:cNvPr id="58" name="Rectangle 57">
            <a:extLst>
              <a:ext uri="{FF2B5EF4-FFF2-40B4-BE49-F238E27FC236}">
                <a16:creationId xmlns:a16="http://schemas.microsoft.com/office/drawing/2014/main" id="{BC337799-6AA7-3A4F-AD73-E49881E3729B}"/>
              </a:ext>
            </a:extLst>
          </p:cNvPr>
          <p:cNvSpPr/>
          <p:nvPr/>
        </p:nvSpPr>
        <p:spPr>
          <a:xfrm>
            <a:off x="1238377" y="4792900"/>
            <a:ext cx="21155041" cy="1012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spcBef>
                <a:spcPct val="0"/>
              </a:spcBef>
              <a:spcAft>
                <a:spcPct val="0"/>
              </a:spcAft>
              <a:defRPr/>
            </a:pPr>
            <a:r>
              <a:rPr lang="es-ES" sz="3400" dirty="0" err="1">
                <a:solidFill>
                  <a:srgbClr val="5B696B"/>
                </a:solidFill>
                <a:latin typeface="Community"/>
              </a:rPr>
              <a:t>King’s</a:t>
            </a:r>
            <a:r>
              <a:rPr lang="es-ES" sz="3400" dirty="0">
                <a:solidFill>
                  <a:srgbClr val="5B696B"/>
                </a:solidFill>
                <a:latin typeface="Community"/>
              </a:rPr>
              <a:t> </a:t>
            </a:r>
            <a:r>
              <a:rPr lang="es-ES" sz="3400" dirty="0" err="1">
                <a:solidFill>
                  <a:srgbClr val="5B696B"/>
                </a:solidFill>
                <a:latin typeface="Community"/>
              </a:rPr>
              <a:t>College</a:t>
            </a:r>
            <a:r>
              <a:rPr lang="es-ES" sz="3400" dirty="0">
                <a:solidFill>
                  <a:srgbClr val="5B696B"/>
                </a:solidFill>
                <a:latin typeface="Community"/>
              </a:rPr>
              <a:t>, una prestigiosa universidad pública de Londres, sabe que una titulación no es suficiente por sí misma. Los estudiantes necesitan un conjunto completo de aptitudes relevantes que aumenten sus posibilidades de conseguir empleo.</a:t>
            </a:r>
          </a:p>
        </p:txBody>
      </p:sp>
      <p:sp>
        <p:nvSpPr>
          <p:cNvPr id="59" name="Rectangle 58">
            <a:extLst>
              <a:ext uri="{FF2B5EF4-FFF2-40B4-BE49-F238E27FC236}">
                <a16:creationId xmlns:a16="http://schemas.microsoft.com/office/drawing/2014/main" id="{D1EC0C08-7BD4-3043-B944-F305E061E97E}"/>
              </a:ext>
            </a:extLst>
          </p:cNvPr>
          <p:cNvSpPr/>
          <p:nvPr/>
        </p:nvSpPr>
        <p:spPr>
          <a:xfrm>
            <a:off x="12859102" y="6418669"/>
            <a:ext cx="4433012" cy="33547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800" b="1" dirty="0">
                <a:solidFill>
                  <a:srgbClr val="0B64C2"/>
                </a:solidFill>
                <a:latin typeface="Community Light" panose="02000303040000020003" pitchFamily="2" charset="0"/>
              </a:rPr>
              <a:t>      Segundo año.</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es-ES" sz="3200" dirty="0">
                <a:solidFill>
                  <a:srgbClr val="546779"/>
                </a:solidFill>
                <a:latin typeface="Community Light" panose="02000303040000020003" pitchFamily="2" charset="0"/>
              </a:rPr>
              <a:t>El contenido recomendado evolucionó para tratar la gramática, la edición y revisión de textos y software de gestión de bibliografía como </a:t>
            </a:r>
            <a:r>
              <a:rPr lang="es-ES" sz="3200" dirty="0" err="1">
                <a:solidFill>
                  <a:srgbClr val="546779"/>
                </a:solidFill>
                <a:latin typeface="Community Light" panose="02000303040000020003" pitchFamily="2" charset="0"/>
              </a:rPr>
              <a:t>Endnote</a:t>
            </a:r>
            <a:r>
              <a:rPr lang="es-ES" sz="3200" dirty="0">
                <a:solidFill>
                  <a:srgbClr val="546779"/>
                </a:solidFill>
                <a:latin typeface="Community Light" panose="02000303040000020003" pitchFamily="2" charset="0"/>
              </a:rPr>
              <a:t>.</a:t>
            </a:r>
          </a:p>
        </p:txBody>
      </p:sp>
      <p:grpSp>
        <p:nvGrpSpPr>
          <p:cNvPr id="60" name="Group 59">
            <a:extLst>
              <a:ext uri="{FF2B5EF4-FFF2-40B4-BE49-F238E27FC236}">
                <a16:creationId xmlns:a16="http://schemas.microsoft.com/office/drawing/2014/main" id="{6D4FF873-A7E4-C446-B967-61C988128AB5}"/>
              </a:ext>
            </a:extLst>
          </p:cNvPr>
          <p:cNvGrpSpPr/>
          <p:nvPr/>
        </p:nvGrpSpPr>
        <p:grpSpPr>
          <a:xfrm>
            <a:off x="12877972" y="6432841"/>
            <a:ext cx="492782" cy="492784"/>
            <a:chOff x="1382351" y="3938979"/>
            <a:chExt cx="492782" cy="492784"/>
          </a:xfrm>
        </p:grpSpPr>
        <p:sp>
          <p:nvSpPr>
            <p:cNvPr id="61" name="Oval 60">
              <a:extLst>
                <a:ext uri="{FF2B5EF4-FFF2-40B4-BE49-F238E27FC236}">
                  <a16:creationId xmlns:a16="http://schemas.microsoft.com/office/drawing/2014/main" id="{D9DB0C2A-5F21-CD4A-82DD-FAD8D52DA211}"/>
                </a:ext>
              </a:extLst>
            </p:cNvPr>
            <p:cNvSpPr/>
            <p:nvPr/>
          </p:nvSpPr>
          <p:spPr>
            <a:xfrm>
              <a:off x="1382351" y="3938979"/>
              <a:ext cx="492782" cy="492784"/>
            </a:xfrm>
            <a:prstGeom prst="ellipse">
              <a:avLst/>
            </a:prstGeom>
            <a:solidFill>
              <a:srgbClr val="0B6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62" name="Rectangle 61">
              <a:extLst>
                <a:ext uri="{FF2B5EF4-FFF2-40B4-BE49-F238E27FC236}">
                  <a16:creationId xmlns:a16="http://schemas.microsoft.com/office/drawing/2014/main" id="{B92A9FF8-281C-0847-89C0-1A0125F59A76}"/>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2</a:t>
              </a:r>
            </a:p>
          </p:txBody>
        </p:sp>
      </p:grpSp>
      <p:sp>
        <p:nvSpPr>
          <p:cNvPr id="40" name="Rectangle 39">
            <a:extLst>
              <a:ext uri="{FF2B5EF4-FFF2-40B4-BE49-F238E27FC236}">
                <a16:creationId xmlns:a16="http://schemas.microsoft.com/office/drawing/2014/main" id="{10FA77BD-490F-C542-98B5-1A953DC2277C}"/>
              </a:ext>
            </a:extLst>
          </p:cNvPr>
          <p:cNvSpPr/>
          <p:nvPr/>
        </p:nvSpPr>
        <p:spPr>
          <a:xfrm>
            <a:off x="18623085" y="6418670"/>
            <a:ext cx="4374220" cy="4330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800" b="1" dirty="0">
                <a:solidFill>
                  <a:srgbClr val="0B64C2"/>
                </a:solidFill>
                <a:latin typeface="Community Light" panose="02000303040000020003" pitchFamily="2" charset="0"/>
              </a:rPr>
              <a:t> 	  Tercer año.</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es-ES" sz="3200" dirty="0">
                <a:solidFill>
                  <a:srgbClr val="546779"/>
                </a:solidFill>
                <a:latin typeface="Community Light" panose="02000303040000020003" pitchFamily="2" charset="0"/>
              </a:rPr>
              <a:t>Los cursos se centraron </a:t>
            </a:r>
            <a:br>
              <a:rPr lang="en-US" sz="3200" dirty="0">
                <a:solidFill>
                  <a:srgbClr val="546779"/>
                </a:solidFill>
                <a:latin typeface="Community Light" panose="02000303040000020003" pitchFamily="2" charset="0"/>
              </a:rPr>
            </a:br>
            <a:r>
              <a:rPr lang="es-ES" sz="3200" dirty="0">
                <a:solidFill>
                  <a:srgbClr val="546779"/>
                </a:solidFill>
                <a:latin typeface="Community Light" panose="02000303040000020003" pitchFamily="2" charset="0"/>
              </a:rPr>
              <a:t>en la gestión del tiempo y de proyectos, así como el desarrollo profesional, abordando la búsqueda de empleo, los discursos de presentación y la evolución de las prácticas en contratos indefinidos.</a:t>
            </a:r>
          </a:p>
        </p:txBody>
      </p:sp>
      <p:grpSp>
        <p:nvGrpSpPr>
          <p:cNvPr id="41" name="Group 40">
            <a:extLst>
              <a:ext uri="{FF2B5EF4-FFF2-40B4-BE49-F238E27FC236}">
                <a16:creationId xmlns:a16="http://schemas.microsoft.com/office/drawing/2014/main" id="{FFA3F7E8-A29E-834C-B172-93789E418A17}"/>
              </a:ext>
            </a:extLst>
          </p:cNvPr>
          <p:cNvGrpSpPr/>
          <p:nvPr/>
        </p:nvGrpSpPr>
        <p:grpSpPr>
          <a:xfrm>
            <a:off x="18641956" y="6455143"/>
            <a:ext cx="492782" cy="492784"/>
            <a:chOff x="1382351" y="3938979"/>
            <a:chExt cx="492782" cy="492784"/>
          </a:xfrm>
        </p:grpSpPr>
        <p:sp>
          <p:nvSpPr>
            <p:cNvPr id="42" name="Oval 41">
              <a:extLst>
                <a:ext uri="{FF2B5EF4-FFF2-40B4-BE49-F238E27FC236}">
                  <a16:creationId xmlns:a16="http://schemas.microsoft.com/office/drawing/2014/main" id="{4F6DBA54-13C0-0744-A511-0C26F50CE0C1}"/>
                </a:ext>
              </a:extLst>
            </p:cNvPr>
            <p:cNvSpPr/>
            <p:nvPr/>
          </p:nvSpPr>
          <p:spPr>
            <a:xfrm>
              <a:off x="1382351" y="3938979"/>
              <a:ext cx="492782" cy="492784"/>
            </a:xfrm>
            <a:prstGeom prst="ellipse">
              <a:avLst/>
            </a:prstGeom>
            <a:solidFill>
              <a:srgbClr val="0B6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43" name="Rectangle 42">
              <a:extLst>
                <a:ext uri="{FF2B5EF4-FFF2-40B4-BE49-F238E27FC236}">
                  <a16:creationId xmlns:a16="http://schemas.microsoft.com/office/drawing/2014/main" id="{A947AD7D-8BE5-C34A-B3E8-867466CB5C6E}"/>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3</a:t>
              </a:r>
            </a:p>
          </p:txBody>
        </p:sp>
      </p:grpSp>
      <p:sp>
        <p:nvSpPr>
          <p:cNvPr id="44" name="Rectangle 43">
            <a:extLst>
              <a:ext uri="{FF2B5EF4-FFF2-40B4-BE49-F238E27FC236}">
                <a16:creationId xmlns:a16="http://schemas.microsoft.com/office/drawing/2014/main" id="{02E2072A-B8D4-584D-8978-7D0691378822}"/>
              </a:ext>
            </a:extLst>
          </p:cNvPr>
          <p:cNvSpPr/>
          <p:nvPr/>
        </p:nvSpPr>
        <p:spPr>
          <a:xfrm>
            <a:off x="1280225" y="6524097"/>
            <a:ext cx="4741433" cy="4755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400" dirty="0">
                <a:solidFill>
                  <a:srgbClr val="0465C1"/>
                </a:solidFill>
                <a:latin typeface="Community" panose="02000303040000020003" pitchFamily="2" charset="0"/>
              </a:rPr>
              <a:t>Por eso, </a:t>
            </a:r>
            <a:r>
              <a:rPr lang="es-ES" sz="3400" dirty="0" err="1">
                <a:solidFill>
                  <a:srgbClr val="0465C1"/>
                </a:solidFill>
                <a:latin typeface="Community" panose="02000303040000020003" pitchFamily="2" charset="0"/>
              </a:rPr>
              <a:t>King's</a:t>
            </a:r>
            <a:r>
              <a:rPr lang="es-ES" sz="3400" dirty="0">
                <a:solidFill>
                  <a:srgbClr val="0465C1"/>
                </a:solidFill>
                <a:latin typeface="Community" panose="02000303040000020003" pitchFamily="2" charset="0"/>
              </a:rPr>
              <a:t> </a:t>
            </a:r>
            <a:r>
              <a:rPr lang="es-ES" sz="3400" dirty="0" err="1">
                <a:solidFill>
                  <a:srgbClr val="0465C1"/>
                </a:solidFill>
                <a:latin typeface="Community" panose="02000303040000020003" pitchFamily="2" charset="0"/>
              </a:rPr>
              <a:t>College</a:t>
            </a:r>
            <a:r>
              <a:rPr lang="es-ES" sz="3400" dirty="0">
                <a:solidFill>
                  <a:srgbClr val="0465C1"/>
                </a:solidFill>
                <a:latin typeface="Community" panose="02000303040000020003" pitchFamily="2" charset="0"/>
              </a:rPr>
              <a:t> animó a sus alumnos a crearse un perfil de LinkedIn de inmediato y después seleccionó cursos de LinkedIn </a:t>
            </a:r>
            <a:r>
              <a:rPr lang="es-ES" sz="3400" dirty="0" err="1">
                <a:solidFill>
                  <a:srgbClr val="0465C1"/>
                </a:solidFill>
                <a:latin typeface="Community" panose="02000303040000020003" pitchFamily="2" charset="0"/>
              </a:rPr>
              <a:t>Learning</a:t>
            </a:r>
            <a:r>
              <a:rPr lang="es-ES" sz="3400" dirty="0">
                <a:solidFill>
                  <a:srgbClr val="0465C1"/>
                </a:solidFill>
                <a:latin typeface="Community" panose="02000303040000020003" pitchFamily="2" charset="0"/>
              </a:rPr>
              <a:t> para complementar los tres años de estudios. </a:t>
            </a:r>
            <a:r>
              <a:rPr lang="es-ES" sz="3400" dirty="0">
                <a:solidFill>
                  <a:srgbClr val="54667A"/>
                </a:solidFill>
                <a:latin typeface="Community" panose="02000303040000020003" pitchFamily="2" charset="0"/>
              </a:rPr>
              <a:t>Estas fueron las recomendaciones </a:t>
            </a:r>
            <a:br>
              <a:rPr lang="es-ES" sz="3400" dirty="0">
                <a:solidFill>
                  <a:srgbClr val="54667A"/>
                </a:solidFill>
                <a:latin typeface="Community" panose="02000303040000020003" pitchFamily="2" charset="0"/>
              </a:rPr>
            </a:br>
            <a:r>
              <a:rPr lang="es-ES" sz="3400" dirty="0">
                <a:solidFill>
                  <a:srgbClr val="54667A"/>
                </a:solidFill>
                <a:latin typeface="Community" panose="02000303040000020003" pitchFamily="2" charset="0"/>
              </a:rPr>
              <a:t>de cursos:</a:t>
            </a:r>
          </a:p>
          <a:p>
            <a:endParaRPr lang="en-US" sz="3200" dirty="0">
              <a:solidFill>
                <a:srgbClr val="546779"/>
              </a:solidFill>
              <a:latin typeface="Community Light" panose="02000303040000020003" pitchFamily="2" charset="0"/>
            </a:endParaRPr>
          </a:p>
          <a:p>
            <a:endParaRPr lang="en-US" sz="3200" dirty="0">
              <a:solidFill>
                <a:srgbClr val="546779"/>
              </a:solidFill>
              <a:latin typeface="Community Light" panose="02000303040000020003" pitchFamily="2" charset="0"/>
            </a:endParaRPr>
          </a:p>
          <a:p>
            <a:endParaRPr lang="en-US" sz="3200" dirty="0">
              <a:solidFill>
                <a:srgbClr val="546779"/>
              </a:solidFill>
              <a:latin typeface="Community Light" panose="02000303040000020003" pitchFamily="2" charset="0"/>
            </a:endParaRPr>
          </a:p>
        </p:txBody>
      </p:sp>
    </p:spTree>
    <p:extLst>
      <p:ext uri="{BB962C8B-B14F-4D97-AF65-F5344CB8AC3E}">
        <p14:creationId xmlns:p14="http://schemas.microsoft.com/office/powerpoint/2010/main" val="3135854043"/>
      </p:ext>
    </p:extLst>
  </p:cSld>
  <p:clrMapOvr>
    <a:masterClrMapping/>
  </p:clrMapOvr>
  <p:transition spd="slow">
    <p:wipe/>
  </p:transition>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58" name="Rectangle 57">
            <a:extLst>
              <a:ext uri="{FF2B5EF4-FFF2-40B4-BE49-F238E27FC236}">
                <a16:creationId xmlns:a16="http://schemas.microsoft.com/office/drawing/2014/main" id="{BC337799-6AA7-3A4F-AD73-E49881E3729B}"/>
              </a:ext>
            </a:extLst>
          </p:cNvPr>
          <p:cNvSpPr/>
          <p:nvPr/>
        </p:nvSpPr>
        <p:spPr>
          <a:xfrm>
            <a:off x="1311842" y="7547782"/>
            <a:ext cx="10012351" cy="2705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spcBef>
                <a:spcPct val="0"/>
              </a:spcBef>
              <a:spcAft>
                <a:spcPct val="0"/>
              </a:spcAft>
              <a:defRPr/>
            </a:pPr>
            <a:r>
              <a:rPr lang="es-ES" sz="3200">
                <a:solidFill>
                  <a:srgbClr val="0465C1"/>
                </a:solidFill>
                <a:latin typeface="Community Light" panose="02000303040000020003" pitchFamily="2" charset="0"/>
              </a:rPr>
              <a:t>¿El resultado?</a:t>
            </a:r>
            <a:r>
              <a:rPr lang="es-ES" sz="3200">
                <a:solidFill>
                  <a:srgbClr val="5B696B"/>
                </a:solidFill>
                <a:latin typeface="Community Light" panose="02000303040000020003" pitchFamily="2" charset="0"/>
              </a:rPr>
              <a:t> Miles de alumnos ya han hecho estos cursos y el 72 % dice que les ha resultado útil, muy útil o extremadamente útil. Además, se sienten mejor preparados para el mercado laboral, ya que no solo disponen de las aptitudes necesarias, sino también de una marca profesional establecida.</a:t>
            </a:r>
          </a:p>
        </p:txBody>
      </p:sp>
      <p:sp>
        <p:nvSpPr>
          <p:cNvPr id="44" name="Rectangle 43">
            <a:extLst>
              <a:ext uri="{FF2B5EF4-FFF2-40B4-BE49-F238E27FC236}">
                <a16:creationId xmlns:a16="http://schemas.microsoft.com/office/drawing/2014/main" id="{EE5C3A1D-8040-164F-BB36-DF7B7440D71E}"/>
              </a:ext>
            </a:extLst>
          </p:cNvPr>
          <p:cNvSpPr/>
          <p:nvPr/>
        </p:nvSpPr>
        <p:spPr>
          <a:xfrm>
            <a:off x="12790032" y="6270278"/>
            <a:ext cx="10233174" cy="6375640"/>
          </a:xfrm>
          <a:prstGeom prst="rect">
            <a:avLst/>
          </a:prstGeom>
          <a:solidFill>
            <a:srgbClr val="DCE5E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76D550DF-D391-E045-80C8-13F3BCD27AE7}"/>
              </a:ext>
            </a:extLst>
          </p:cNvPr>
          <p:cNvSpPr/>
          <p:nvPr/>
        </p:nvSpPr>
        <p:spPr>
          <a:xfrm>
            <a:off x="13614628" y="6440975"/>
            <a:ext cx="9460705" cy="2664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800" b="1" dirty="0">
                <a:solidFill>
                  <a:srgbClr val="0B64C2"/>
                </a:solidFill>
                <a:latin typeface="Community Light" panose="02000303040000020003" pitchFamily="2" charset="0"/>
              </a:rPr>
              <a:t>«Esto nos permite ofrecer un conjunto completo de aptitudes al tiempo que desarrollamos nuestras destrezas académicas. Para los estudiantes, estas competencias son cada vez más inclusivas y accesibles.»</a:t>
            </a:r>
          </a:p>
        </p:txBody>
      </p:sp>
      <p:sp>
        <p:nvSpPr>
          <p:cNvPr id="67" name="Rectangle 66">
            <a:extLst>
              <a:ext uri="{FF2B5EF4-FFF2-40B4-BE49-F238E27FC236}">
                <a16:creationId xmlns:a16="http://schemas.microsoft.com/office/drawing/2014/main" id="{48609D3A-3B3F-F849-B2F5-A4BB2146D423}"/>
              </a:ext>
            </a:extLst>
          </p:cNvPr>
          <p:cNvSpPr/>
          <p:nvPr/>
        </p:nvSpPr>
        <p:spPr>
          <a:xfrm>
            <a:off x="15689290" y="9828049"/>
            <a:ext cx="4315998" cy="1477328"/>
          </a:xfrm>
          <a:prstGeom prst="rect">
            <a:avLst/>
          </a:prstGeom>
        </p:spPr>
        <p:txBody>
          <a:bodyPr wrap="square" lIns="0" tIns="0" rIns="0" bIns="0">
            <a:spAutoFit/>
          </a:bodyPr>
          <a:lstStyle/>
          <a:p>
            <a:pPr rtl="0"/>
            <a:r>
              <a:rPr lang="es-ES" sz="2400" b="1" dirty="0">
                <a:solidFill>
                  <a:srgbClr val="556679"/>
                </a:solidFill>
                <a:latin typeface="Community Semibold" panose="02000303040000020003" pitchFamily="2" charset="0"/>
              </a:rPr>
              <a:t>Dra. </a:t>
            </a:r>
            <a:r>
              <a:rPr lang="es-ES" sz="2400" b="1" dirty="0" err="1">
                <a:solidFill>
                  <a:srgbClr val="556679"/>
                </a:solidFill>
                <a:latin typeface="Community Semibold" panose="02000303040000020003" pitchFamily="2" charset="0"/>
              </a:rPr>
              <a:t>Eleanor</a:t>
            </a:r>
            <a:r>
              <a:rPr lang="es-ES" sz="2400" b="1" dirty="0">
                <a:solidFill>
                  <a:srgbClr val="556679"/>
                </a:solidFill>
                <a:latin typeface="Community Semibold" panose="02000303040000020003" pitchFamily="2" charset="0"/>
              </a:rPr>
              <a:t> </a:t>
            </a:r>
            <a:r>
              <a:rPr lang="es-ES" sz="2400" b="1" dirty="0" err="1">
                <a:solidFill>
                  <a:srgbClr val="556679"/>
                </a:solidFill>
                <a:latin typeface="Community Semibold" panose="02000303040000020003" pitchFamily="2" charset="0"/>
              </a:rPr>
              <a:t>Dommett</a:t>
            </a:r>
            <a:endParaRPr lang="es-ES" sz="2400" b="1" dirty="0">
              <a:solidFill>
                <a:srgbClr val="556679"/>
              </a:solidFill>
              <a:latin typeface="Community Semibold" panose="02000303040000020003" pitchFamily="2" charset="0"/>
            </a:endParaRPr>
          </a:p>
          <a:p>
            <a:pPr rtl="0"/>
            <a:r>
              <a:rPr lang="es-ES" sz="2400" dirty="0">
                <a:solidFill>
                  <a:srgbClr val="556679"/>
                </a:solidFill>
                <a:latin typeface="Community" panose="02000303040000020003" pitchFamily="2" charset="0"/>
              </a:rPr>
              <a:t>Profesora titular</a:t>
            </a:r>
            <a:br>
              <a:rPr lang="en-US" sz="2400" dirty="0">
                <a:solidFill>
                  <a:srgbClr val="556679"/>
                </a:solidFill>
                <a:latin typeface="Community" panose="02000303040000020003" pitchFamily="2" charset="0"/>
              </a:rPr>
            </a:br>
            <a:r>
              <a:rPr lang="es-ES" sz="2400" dirty="0">
                <a:solidFill>
                  <a:srgbClr val="556679"/>
                </a:solidFill>
                <a:latin typeface="Community" panose="02000303040000020003" pitchFamily="2" charset="0"/>
              </a:rPr>
              <a:t>Departamento de psicología</a:t>
            </a:r>
          </a:p>
          <a:p>
            <a:pPr rtl="0"/>
            <a:r>
              <a:rPr lang="es-ES" sz="2400" dirty="0" err="1">
                <a:solidFill>
                  <a:srgbClr val="556679"/>
                </a:solidFill>
                <a:latin typeface="Community" panose="02000303040000020003" pitchFamily="2" charset="0"/>
              </a:rPr>
              <a:t>King’s</a:t>
            </a:r>
            <a:r>
              <a:rPr lang="es-ES" sz="2400" dirty="0">
                <a:solidFill>
                  <a:srgbClr val="556679"/>
                </a:solidFill>
                <a:latin typeface="Community" panose="02000303040000020003" pitchFamily="2" charset="0"/>
              </a:rPr>
              <a:t> </a:t>
            </a:r>
            <a:r>
              <a:rPr lang="es-ES" sz="2400" dirty="0" err="1">
                <a:solidFill>
                  <a:srgbClr val="556679"/>
                </a:solidFill>
                <a:latin typeface="Community" panose="02000303040000020003" pitchFamily="2" charset="0"/>
              </a:rPr>
              <a:t>College</a:t>
            </a:r>
            <a:endParaRPr lang="es-ES" sz="2400" dirty="0">
              <a:solidFill>
                <a:srgbClr val="556679"/>
              </a:solidFill>
              <a:latin typeface="Community" panose="02000303040000020003" pitchFamily="2" charset="0"/>
            </a:endParaRPr>
          </a:p>
        </p:txBody>
      </p:sp>
      <p:sp>
        <p:nvSpPr>
          <p:cNvPr id="35" name="Rectangle 34">
            <a:extLst>
              <a:ext uri="{FF2B5EF4-FFF2-40B4-BE49-F238E27FC236}">
                <a16:creationId xmlns:a16="http://schemas.microsoft.com/office/drawing/2014/main" id="{AB0008CB-5B9A-8745-BEFD-6C348F7CF7FD}"/>
              </a:ext>
            </a:extLst>
          </p:cNvPr>
          <p:cNvSpPr/>
          <p:nvPr/>
        </p:nvSpPr>
        <p:spPr>
          <a:xfrm>
            <a:off x="1280226" y="1692559"/>
            <a:ext cx="21478174"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es-ES" sz="7700">
                <a:solidFill>
                  <a:srgbClr val="556679"/>
                </a:solidFill>
                <a:latin typeface="Community Light"/>
                <a:cs typeface="Arial"/>
              </a:rPr>
              <a:t>Un ejemplo</a:t>
            </a:r>
            <a:r>
              <a:rPr lang="es-ES" sz="7700">
                <a:solidFill>
                  <a:srgbClr val="54667A"/>
                </a:solidFill>
                <a:latin typeface="Community Light"/>
                <a:cs typeface="Arial"/>
              </a:rPr>
              <a:t>:</a:t>
            </a:r>
            <a:r>
              <a:rPr lang="es-ES" sz="7700">
                <a:solidFill>
                  <a:srgbClr val="0465C1"/>
                </a:solidFill>
                <a:latin typeface="Community Light"/>
                <a:cs typeface="Arial"/>
              </a:rPr>
              <a:t> King’s College anima a sus estudiantes a unirse a LinkedIn cuanto antes para aumentar sus probabilidades de conseguir empleo.</a:t>
            </a:r>
          </a:p>
        </p:txBody>
      </p:sp>
      <p:sp>
        <p:nvSpPr>
          <p:cNvPr id="37" name="Rectangle 36">
            <a:extLst>
              <a:ext uri="{FF2B5EF4-FFF2-40B4-BE49-F238E27FC236}">
                <a16:creationId xmlns:a16="http://schemas.microsoft.com/office/drawing/2014/main" id="{52491123-4C6D-AD4C-A873-194804809377}"/>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es-ES" sz="3400">
                <a:solidFill>
                  <a:srgbClr val="5B696B"/>
                </a:solidFill>
                <a:latin typeface="Community"/>
              </a:rPr>
              <a:t>Orientación inicial</a:t>
            </a:r>
          </a:p>
        </p:txBody>
      </p:sp>
      <p:sp>
        <p:nvSpPr>
          <p:cNvPr id="38" name="Oval 37">
            <a:extLst>
              <a:ext uri="{FF2B5EF4-FFF2-40B4-BE49-F238E27FC236}">
                <a16:creationId xmlns:a16="http://schemas.microsoft.com/office/drawing/2014/main" id="{C0384AA0-D556-E146-A3E2-085AD4C6DB8E}"/>
              </a:ext>
            </a:extLst>
          </p:cNvPr>
          <p:cNvSpPr/>
          <p:nvPr/>
        </p:nvSpPr>
        <p:spPr>
          <a:xfrm>
            <a:off x="1286846" y="962503"/>
            <a:ext cx="509013" cy="509015"/>
          </a:xfrm>
          <a:prstGeom prst="ellipse">
            <a:avLst/>
          </a:prstGeom>
          <a:solidFill>
            <a:srgbClr val="DC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39" name="Rectangle 38">
            <a:extLst>
              <a:ext uri="{FF2B5EF4-FFF2-40B4-BE49-F238E27FC236}">
                <a16:creationId xmlns:a16="http://schemas.microsoft.com/office/drawing/2014/main" id="{A46687D7-C578-4344-8D17-169446AB6993}"/>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0B64C2"/>
                </a:solidFill>
                <a:latin typeface="Community" panose="02000303040000020003" pitchFamily="2" charset="0"/>
              </a:rPr>
              <a:t>1</a:t>
            </a:r>
          </a:p>
        </p:txBody>
      </p:sp>
      <p:sp>
        <p:nvSpPr>
          <p:cNvPr id="40" name="Rectangle 39">
            <a:extLst>
              <a:ext uri="{FF2B5EF4-FFF2-40B4-BE49-F238E27FC236}">
                <a16:creationId xmlns:a16="http://schemas.microsoft.com/office/drawing/2014/main" id="{5FA0650D-59DF-4849-AAAC-5F598B3F0A99}"/>
              </a:ext>
            </a:extLst>
          </p:cNvPr>
          <p:cNvSpPr/>
          <p:nvPr/>
        </p:nvSpPr>
        <p:spPr>
          <a:xfrm>
            <a:off x="1280226" y="4974202"/>
            <a:ext cx="21155041" cy="1012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spcBef>
                <a:spcPct val="0"/>
              </a:spcBef>
              <a:spcAft>
                <a:spcPct val="0"/>
              </a:spcAft>
              <a:defRPr/>
            </a:pPr>
            <a:r>
              <a:rPr lang="es-ES" sz="3400" dirty="0" err="1">
                <a:solidFill>
                  <a:srgbClr val="5B696B"/>
                </a:solidFill>
                <a:latin typeface="Community"/>
              </a:rPr>
              <a:t>King’s</a:t>
            </a:r>
            <a:r>
              <a:rPr lang="es-ES" sz="3400" dirty="0">
                <a:solidFill>
                  <a:srgbClr val="5B696B"/>
                </a:solidFill>
                <a:latin typeface="Community"/>
              </a:rPr>
              <a:t> </a:t>
            </a:r>
            <a:r>
              <a:rPr lang="es-ES" sz="3400" dirty="0" err="1">
                <a:solidFill>
                  <a:srgbClr val="5B696B"/>
                </a:solidFill>
                <a:latin typeface="Community"/>
              </a:rPr>
              <a:t>College</a:t>
            </a:r>
            <a:r>
              <a:rPr lang="es-ES" sz="3400" dirty="0">
                <a:solidFill>
                  <a:srgbClr val="5B696B"/>
                </a:solidFill>
                <a:latin typeface="Community"/>
              </a:rPr>
              <a:t>, una prestigiosa universidad pública de Londres, sabe que una titulación no es suficiente por sí misma. Los estudiantes necesitan un conjunto completo de aptitudes relevantes que aumenten sus posibilidades de conseguir empleo.</a:t>
            </a:r>
          </a:p>
        </p:txBody>
      </p:sp>
      <p:pic>
        <p:nvPicPr>
          <p:cNvPr id="42" name="Picture 41" descr="A person smiling for the camera&#10;&#10;Description automatically generated">
            <a:extLst>
              <a:ext uri="{FF2B5EF4-FFF2-40B4-BE49-F238E27FC236}">
                <a16:creationId xmlns:a16="http://schemas.microsoft.com/office/drawing/2014/main" id="{C97F0094-F27B-AD42-AA60-B2DFBE3A12E3}"/>
              </a:ext>
            </a:extLst>
          </p:cNvPr>
          <p:cNvPicPr>
            <a:picLocks noChangeAspect="1"/>
          </p:cNvPicPr>
          <p:nvPr/>
        </p:nvPicPr>
        <p:blipFill>
          <a:blip r:embed="rId4"/>
          <a:stretch>
            <a:fillRect/>
          </a:stretch>
        </p:blipFill>
        <p:spPr>
          <a:xfrm>
            <a:off x="13631522" y="9698829"/>
            <a:ext cx="1728447" cy="1728447"/>
          </a:xfrm>
          <a:prstGeom prst="ellipse">
            <a:avLst/>
          </a:prstGeom>
        </p:spPr>
      </p:pic>
    </p:spTree>
    <p:extLst>
      <p:ext uri="{BB962C8B-B14F-4D97-AF65-F5344CB8AC3E}">
        <p14:creationId xmlns:p14="http://schemas.microsoft.com/office/powerpoint/2010/main" val="403743729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BA1C046-F6FB-C14A-8CC8-CD8CEB43E6A5}"/>
              </a:ext>
            </a:extLst>
          </p:cNvPr>
          <p:cNvGrpSpPr/>
          <p:nvPr/>
        </p:nvGrpSpPr>
        <p:grpSpPr>
          <a:xfrm>
            <a:off x="1362560" y="6027397"/>
            <a:ext cx="8935682" cy="1661206"/>
            <a:chOff x="1362560" y="3216828"/>
            <a:chExt cx="8935682" cy="1661206"/>
          </a:xfrm>
        </p:grpSpPr>
        <p:sp>
          <p:nvSpPr>
            <p:cNvPr id="12" name="Oval 11">
              <a:extLst>
                <a:ext uri="{FF2B5EF4-FFF2-40B4-BE49-F238E27FC236}">
                  <a16:creationId xmlns:a16="http://schemas.microsoft.com/office/drawing/2014/main" id="{53594586-8587-5143-B02D-283C61E099EA}"/>
                </a:ext>
              </a:extLst>
            </p:cNvPr>
            <p:cNvSpPr/>
            <p:nvPr/>
          </p:nvSpPr>
          <p:spPr>
            <a:xfrm>
              <a:off x="1362560" y="3437515"/>
              <a:ext cx="1188720" cy="1188719"/>
            </a:xfrm>
            <a:prstGeom prst="ellipse">
              <a:avLst/>
            </a:prstGeom>
            <a:solidFill>
              <a:srgbClr val="D6E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u="none" strike="noStrike" kern="1200" cap="none" spc="0" normalizeH="0" baseline="0" noProof="0">
                <a:ln>
                  <a:noFill/>
                </a:ln>
                <a:solidFill>
                  <a:prstClr val="white"/>
                </a:solidFill>
                <a:effectLst/>
                <a:uLnTx/>
                <a:uFillTx/>
                <a:latin typeface="Community Light" panose="02000303040000020003" pitchFamily="2" charset="0"/>
              </a:endParaRPr>
            </a:p>
          </p:txBody>
        </p:sp>
        <p:sp>
          <p:nvSpPr>
            <p:cNvPr id="13" name="Rectangle 12">
              <a:extLst>
                <a:ext uri="{FF2B5EF4-FFF2-40B4-BE49-F238E27FC236}">
                  <a16:creationId xmlns:a16="http://schemas.microsoft.com/office/drawing/2014/main" id="{CBCF7BAF-731D-9541-8CB2-1D1D180B0858}"/>
                </a:ext>
              </a:extLst>
            </p:cNvPr>
            <p:cNvSpPr/>
            <p:nvPr/>
          </p:nvSpPr>
          <p:spPr>
            <a:xfrm>
              <a:off x="1573967" y="3582645"/>
              <a:ext cx="765906" cy="920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es-ES" sz="7000" u="none" strike="noStrike" kern="1200" cap="none" normalizeH="0" baseline="0">
                  <a:ln>
                    <a:noFill/>
                  </a:ln>
                  <a:solidFill>
                    <a:srgbClr val="446F2C"/>
                  </a:solidFill>
                  <a:effectLst/>
                  <a:uLnTx/>
                  <a:uFillTx/>
                  <a:latin typeface="Community" panose="02000303040000020003" pitchFamily="2" charset="0"/>
                </a:rPr>
                <a:t>2</a:t>
              </a:r>
            </a:p>
          </p:txBody>
        </p:sp>
        <p:sp>
          <p:nvSpPr>
            <p:cNvPr id="14" name="Rectangle 13">
              <a:extLst>
                <a:ext uri="{FF2B5EF4-FFF2-40B4-BE49-F238E27FC236}">
                  <a16:creationId xmlns:a16="http://schemas.microsoft.com/office/drawing/2014/main" id="{440DF8E9-6043-5640-9C14-353BB73128F5}"/>
                </a:ext>
              </a:extLst>
            </p:cNvPr>
            <p:cNvSpPr/>
            <p:nvPr/>
          </p:nvSpPr>
          <p:spPr>
            <a:xfrm>
              <a:off x="2947673" y="3216828"/>
              <a:ext cx="7350569" cy="1661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lvl="0" rtl="0">
                <a:lnSpc>
                  <a:spcPct val="90000"/>
                </a:lnSpc>
                <a:spcBef>
                  <a:spcPct val="0"/>
                </a:spcBef>
                <a:spcAft>
                  <a:spcPct val="0"/>
                </a:spcAft>
                <a:defRPr/>
              </a:pPr>
              <a:r>
                <a:rPr lang="es-ES" sz="12000" dirty="0">
                  <a:solidFill>
                    <a:srgbClr val="5B696B"/>
                  </a:solidFill>
                  <a:latin typeface="Community Light" panose="02000303040000020003" pitchFamily="2" charset="0"/>
                </a:rPr>
                <a:t>Profesorado</a:t>
              </a:r>
            </a:p>
          </p:txBody>
        </p:sp>
      </p:grpSp>
      <p:pic>
        <p:nvPicPr>
          <p:cNvPr id="17" name="Picture 16" descr="A close up of a sign&#10;&#10;Description automatically generated">
            <a:extLst>
              <a:ext uri="{FF2B5EF4-FFF2-40B4-BE49-F238E27FC236}">
                <a16:creationId xmlns:a16="http://schemas.microsoft.com/office/drawing/2014/main" id="{9A3194A4-00C0-614B-8252-13EB3CA23010}"/>
              </a:ext>
            </a:extLst>
          </p:cNvPr>
          <p:cNvPicPr>
            <a:picLocks noChangeAspect="1"/>
          </p:cNvPicPr>
          <p:nvPr/>
        </p:nvPicPr>
        <p:blipFill>
          <a:blip r:embed="rId3"/>
          <a:stretch>
            <a:fillRect/>
          </a:stretch>
        </p:blipFill>
        <p:spPr>
          <a:xfrm>
            <a:off x="1362560" y="12811147"/>
            <a:ext cx="2090791" cy="287116"/>
          </a:xfrm>
          <a:prstGeom prst="rect">
            <a:avLst/>
          </a:prstGeom>
        </p:spPr>
      </p:pic>
      <p:pic>
        <p:nvPicPr>
          <p:cNvPr id="5" name="Picture 4">
            <a:extLst>
              <a:ext uri="{FF2B5EF4-FFF2-40B4-BE49-F238E27FC236}">
                <a16:creationId xmlns:a16="http://schemas.microsoft.com/office/drawing/2014/main" id="{9CF8821C-0304-1848-AACE-CE9DA9CCF486}"/>
              </a:ext>
            </a:extLst>
          </p:cNvPr>
          <p:cNvPicPr>
            <a:picLocks noChangeAspect="1"/>
          </p:cNvPicPr>
          <p:nvPr/>
        </p:nvPicPr>
        <p:blipFill>
          <a:blip r:embed="rId4"/>
          <a:stretch>
            <a:fillRect/>
          </a:stretch>
        </p:blipFill>
        <p:spPr>
          <a:xfrm>
            <a:off x="12193587" y="-1"/>
            <a:ext cx="12193588" cy="13762515"/>
          </a:xfrm>
          <a:prstGeom prst="rect">
            <a:avLst/>
          </a:prstGeom>
        </p:spPr>
      </p:pic>
      <p:sp>
        <p:nvSpPr>
          <p:cNvPr id="8" name="Rectangle 7">
            <a:extLst>
              <a:ext uri="{FF2B5EF4-FFF2-40B4-BE49-F238E27FC236}">
                <a16:creationId xmlns:a16="http://schemas.microsoft.com/office/drawing/2014/main" id="{211A4F8A-F8D4-F14B-B1F4-A7D7E68B2443}"/>
              </a:ext>
            </a:extLst>
          </p:cNvPr>
          <p:cNvSpPr/>
          <p:nvPr/>
        </p:nvSpPr>
        <p:spPr>
          <a:xfrm>
            <a:off x="2947673" y="7688603"/>
            <a:ext cx="7980522" cy="777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es-ES" sz="3400" dirty="0">
                <a:solidFill>
                  <a:srgbClr val="44702D"/>
                </a:solidFill>
                <a:latin typeface="Community" panose="02000303040000020003" pitchFamily="2" charset="0"/>
              </a:rPr>
              <a:t>Integra LinkedIn en tu plan de estudios para impartir un aprendizaje más dinámico</a:t>
            </a:r>
          </a:p>
        </p:txBody>
      </p:sp>
    </p:spTree>
    <p:extLst>
      <p:ext uri="{BB962C8B-B14F-4D97-AF65-F5344CB8AC3E}">
        <p14:creationId xmlns:p14="http://schemas.microsoft.com/office/powerpoint/2010/main" val="97038366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64" name="Rectangle 63">
            <a:extLst>
              <a:ext uri="{FF2B5EF4-FFF2-40B4-BE49-F238E27FC236}">
                <a16:creationId xmlns:a16="http://schemas.microsoft.com/office/drawing/2014/main" id="{004AD94F-11E6-AE41-B079-2442124B29B8}"/>
              </a:ext>
            </a:extLst>
          </p:cNvPr>
          <p:cNvSpPr/>
          <p:nvPr/>
        </p:nvSpPr>
        <p:spPr>
          <a:xfrm>
            <a:off x="1280226" y="1692559"/>
            <a:ext cx="21711596"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es-ES" sz="7700">
                <a:solidFill>
                  <a:srgbClr val="556679"/>
                </a:solidFill>
                <a:latin typeface="Community Light"/>
                <a:cs typeface="Arial"/>
              </a:rPr>
              <a:t>¿Por qué? </a:t>
            </a:r>
            <a:r>
              <a:rPr lang="es-ES" sz="7700">
                <a:solidFill>
                  <a:srgbClr val="446F2C"/>
                </a:solidFill>
                <a:latin typeface="Community Light"/>
                <a:cs typeface="Arial"/>
              </a:rPr>
              <a:t>LinkedIn ayuda a los profesores a mejorar su enseñanza.</a:t>
            </a:r>
          </a:p>
        </p:txBody>
      </p:sp>
      <p:sp>
        <p:nvSpPr>
          <p:cNvPr id="65" name="Rectangle 64">
            <a:extLst>
              <a:ext uri="{FF2B5EF4-FFF2-40B4-BE49-F238E27FC236}">
                <a16:creationId xmlns:a16="http://schemas.microsoft.com/office/drawing/2014/main" id="{DBF7E2A1-A638-D24E-9B85-041FCCB258B0}"/>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es-ES" sz="3400">
                <a:solidFill>
                  <a:srgbClr val="5B696B"/>
                </a:solidFill>
                <a:latin typeface="Community"/>
              </a:rPr>
              <a:t>Profesorado</a:t>
            </a:r>
          </a:p>
        </p:txBody>
      </p:sp>
      <p:sp>
        <p:nvSpPr>
          <p:cNvPr id="66" name="Oval 65">
            <a:extLst>
              <a:ext uri="{FF2B5EF4-FFF2-40B4-BE49-F238E27FC236}">
                <a16:creationId xmlns:a16="http://schemas.microsoft.com/office/drawing/2014/main" id="{F6086D62-5DF9-2D4E-BAD8-ABA06F57D0DC}"/>
              </a:ext>
            </a:extLst>
          </p:cNvPr>
          <p:cNvSpPr/>
          <p:nvPr/>
        </p:nvSpPr>
        <p:spPr>
          <a:xfrm>
            <a:off x="1286846" y="962503"/>
            <a:ext cx="509013" cy="509015"/>
          </a:xfrm>
          <a:prstGeom prst="ellipse">
            <a:avLst/>
          </a:prstGeom>
          <a:solidFill>
            <a:srgbClr val="D6E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67" name="Rectangle 66">
            <a:extLst>
              <a:ext uri="{FF2B5EF4-FFF2-40B4-BE49-F238E27FC236}">
                <a16:creationId xmlns:a16="http://schemas.microsoft.com/office/drawing/2014/main" id="{7ABF5264-C3E2-5949-9C46-66075FA37F07}"/>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446F2C"/>
                </a:solidFill>
                <a:latin typeface="Community" panose="02000303040000020003" pitchFamily="2" charset="0"/>
              </a:rPr>
              <a:t>2</a:t>
            </a:r>
          </a:p>
        </p:txBody>
      </p:sp>
      <p:sp>
        <p:nvSpPr>
          <p:cNvPr id="69" name="Oval 68">
            <a:extLst>
              <a:ext uri="{FF2B5EF4-FFF2-40B4-BE49-F238E27FC236}">
                <a16:creationId xmlns:a16="http://schemas.microsoft.com/office/drawing/2014/main" id="{E05C552B-7155-D149-AD28-5C7F2D2A44BD}"/>
              </a:ext>
            </a:extLst>
          </p:cNvPr>
          <p:cNvSpPr/>
          <p:nvPr/>
        </p:nvSpPr>
        <p:spPr>
          <a:xfrm>
            <a:off x="16436148" y="4893733"/>
            <a:ext cx="6955740" cy="6907256"/>
          </a:xfrm>
          <a:prstGeom prst="ellipse">
            <a:avLst/>
          </a:prstGeom>
          <a:solidFill>
            <a:srgbClr val="D6EBD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a:solidFill>
                <a:srgbClr val="FFFFFF"/>
              </a:solidFill>
              <a:latin typeface="Community" panose="02000303040000020003" pitchFamily="2" charset="0"/>
              <a:ea typeface="+mn-ea"/>
            </a:endParaRPr>
          </a:p>
        </p:txBody>
      </p:sp>
      <p:sp>
        <p:nvSpPr>
          <p:cNvPr id="75" name="Rectangle 74">
            <a:extLst>
              <a:ext uri="{FF2B5EF4-FFF2-40B4-BE49-F238E27FC236}">
                <a16:creationId xmlns:a16="http://schemas.microsoft.com/office/drawing/2014/main" id="{A9809505-147C-BD43-9C66-7217D6FE4262}"/>
              </a:ext>
            </a:extLst>
          </p:cNvPr>
          <p:cNvSpPr/>
          <p:nvPr/>
        </p:nvSpPr>
        <p:spPr>
          <a:xfrm>
            <a:off x="1297530" y="5548912"/>
            <a:ext cx="6335527" cy="62926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200" dirty="0">
                <a:solidFill>
                  <a:srgbClr val="546779"/>
                </a:solidFill>
                <a:latin typeface="Community Light" panose="02000303040000020003" pitchFamily="2" charset="0"/>
              </a:rPr>
              <a:t>Los profesores son los que más influyen en la vida de los estudiantes. Su capacidad para inspirar es lo que más recordarán los alumnos de su paso por la universidad. </a:t>
            </a:r>
          </a:p>
          <a:p>
            <a:endParaRPr lang="en-US" sz="3200" dirty="0">
              <a:solidFill>
                <a:srgbClr val="546779"/>
              </a:solidFill>
              <a:latin typeface="Community Light" panose="02000303040000020003" pitchFamily="2" charset="0"/>
            </a:endParaRPr>
          </a:p>
          <a:p>
            <a:pPr rtl="0"/>
            <a:r>
              <a:rPr lang="es-ES" sz="3200" dirty="0">
                <a:solidFill>
                  <a:srgbClr val="546779"/>
                </a:solidFill>
                <a:latin typeface="Community Light" panose="02000303040000020003" pitchFamily="2" charset="0"/>
              </a:rPr>
              <a:t>Lo bueno es que el profesorado no está solo. Las instituciones saben que deben proporcionarles los recursos adecuados para que todo sea sobresaliente.</a:t>
            </a:r>
          </a:p>
          <a:p>
            <a:endParaRPr lang="en-US" sz="3200" dirty="0">
              <a:solidFill>
                <a:srgbClr val="546779"/>
              </a:solidFill>
              <a:latin typeface="Community Light" panose="02000303040000020003" pitchFamily="2" charset="0"/>
            </a:endParaRPr>
          </a:p>
        </p:txBody>
      </p:sp>
      <p:sp>
        <p:nvSpPr>
          <p:cNvPr id="83" name="Rectangle 82">
            <a:extLst>
              <a:ext uri="{FF2B5EF4-FFF2-40B4-BE49-F238E27FC236}">
                <a16:creationId xmlns:a16="http://schemas.microsoft.com/office/drawing/2014/main" id="{D07A5353-40C0-5344-B342-6A18BB0440CC}"/>
              </a:ext>
            </a:extLst>
          </p:cNvPr>
          <p:cNvSpPr/>
          <p:nvPr/>
        </p:nvSpPr>
        <p:spPr>
          <a:xfrm>
            <a:off x="9018526" y="5548912"/>
            <a:ext cx="6839189" cy="45452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200" dirty="0">
                <a:solidFill>
                  <a:srgbClr val="546779"/>
                </a:solidFill>
                <a:latin typeface="Community Light" panose="02000303040000020003" pitchFamily="2" charset="0"/>
              </a:rPr>
              <a:t>Ahí es donde LinkedIn y LinkedIn </a:t>
            </a:r>
            <a:r>
              <a:rPr lang="es-ES" sz="3200" dirty="0" err="1">
                <a:solidFill>
                  <a:srgbClr val="546779"/>
                </a:solidFill>
                <a:latin typeface="Community Light" panose="02000303040000020003" pitchFamily="2" charset="0"/>
              </a:rPr>
              <a:t>Learning</a:t>
            </a:r>
            <a:r>
              <a:rPr lang="es-ES" sz="3200" dirty="0">
                <a:solidFill>
                  <a:srgbClr val="546779"/>
                </a:solidFill>
                <a:latin typeface="Community Light" panose="02000303040000020003" pitchFamily="2" charset="0"/>
              </a:rPr>
              <a:t> entran en acción. Detrás de los más de 16.000 cursos, hay grandes instructores especializados en cientos de temas. El catálogo abarca desde aptitudes técnicas, como Python e informática en la nube, hasta aptitudes creativas, como Photoshop y el pensamiento conceptual, o aptitudes interpersonales, como liderazgo y comunicación.</a:t>
            </a:r>
          </a:p>
          <a:p>
            <a:endParaRPr lang="en-US" sz="3200" dirty="0">
              <a:solidFill>
                <a:srgbClr val="546779"/>
              </a:solidFill>
              <a:latin typeface="Community Light" panose="02000303040000020003" pitchFamily="2" charset="0"/>
            </a:endParaRPr>
          </a:p>
          <a:p>
            <a:pPr rtl="0"/>
            <a:r>
              <a:rPr lang="es-ES" sz="3200" dirty="0">
                <a:solidFill>
                  <a:srgbClr val="546779"/>
                </a:solidFill>
                <a:latin typeface="Community Light" panose="02000303040000020003" pitchFamily="2" charset="0"/>
              </a:rPr>
              <a:t>(continuación)</a:t>
            </a:r>
          </a:p>
        </p:txBody>
      </p:sp>
      <p:sp>
        <p:nvSpPr>
          <p:cNvPr id="45" name="Rectangle 44">
            <a:extLst>
              <a:ext uri="{FF2B5EF4-FFF2-40B4-BE49-F238E27FC236}">
                <a16:creationId xmlns:a16="http://schemas.microsoft.com/office/drawing/2014/main" id="{1D473C76-F4CC-E84C-905C-A0E13E67CE40}"/>
              </a:ext>
            </a:extLst>
          </p:cNvPr>
          <p:cNvSpPr/>
          <p:nvPr/>
        </p:nvSpPr>
        <p:spPr>
          <a:xfrm>
            <a:off x="16801038" y="6974343"/>
            <a:ext cx="6288607" cy="306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rtl="0"/>
            <a:r>
              <a:rPr lang="es-ES" sz="2800" b="1" dirty="0">
                <a:solidFill>
                  <a:srgbClr val="446F2C"/>
                </a:solidFill>
                <a:latin typeface="Community Light" panose="02000303040000020003" pitchFamily="2" charset="0"/>
              </a:rPr>
              <a:t>«No hay muchas plataformas que ofrezcan esta gran variedad de recursos para abordar las necesidades de los alumnos. Este catálogo cubre las aptitudes técnicas e interpersonales en muchos aspectos.»</a:t>
            </a:r>
          </a:p>
        </p:txBody>
      </p:sp>
      <p:sp>
        <p:nvSpPr>
          <p:cNvPr id="46" name="Rectangle 45">
            <a:extLst>
              <a:ext uri="{FF2B5EF4-FFF2-40B4-BE49-F238E27FC236}">
                <a16:creationId xmlns:a16="http://schemas.microsoft.com/office/drawing/2014/main" id="{D935BC31-E74B-AF42-AC50-0E76894160B9}"/>
              </a:ext>
            </a:extLst>
          </p:cNvPr>
          <p:cNvSpPr/>
          <p:nvPr/>
        </p:nvSpPr>
        <p:spPr>
          <a:xfrm>
            <a:off x="18290144" y="9343938"/>
            <a:ext cx="3856178" cy="1846659"/>
          </a:xfrm>
          <a:prstGeom prst="rect">
            <a:avLst/>
          </a:prstGeom>
        </p:spPr>
        <p:txBody>
          <a:bodyPr wrap="square" lIns="0" tIns="0" rIns="0" bIns="0">
            <a:spAutoFit/>
          </a:bodyPr>
          <a:lstStyle/>
          <a:p>
            <a:pPr algn="ctr" rtl="0"/>
            <a:r>
              <a:rPr lang="es-ES" sz="2400" b="1" dirty="0">
                <a:solidFill>
                  <a:srgbClr val="556679"/>
                </a:solidFill>
                <a:latin typeface="Community Semibold" panose="02000303040000020003" pitchFamily="2" charset="0"/>
              </a:rPr>
              <a:t>David </a:t>
            </a:r>
            <a:r>
              <a:rPr lang="es-ES" sz="2400" b="1" dirty="0" err="1">
                <a:solidFill>
                  <a:srgbClr val="556679"/>
                </a:solidFill>
                <a:latin typeface="Community Semibold" panose="02000303040000020003" pitchFamily="2" charset="0"/>
              </a:rPr>
              <a:t>Porter</a:t>
            </a:r>
            <a:r>
              <a:rPr lang="es-ES" sz="2400" b="1" dirty="0">
                <a:solidFill>
                  <a:srgbClr val="556679"/>
                </a:solidFill>
                <a:latin typeface="Community Semibold" panose="02000303040000020003" pitchFamily="2" charset="0"/>
              </a:rPr>
              <a:t> </a:t>
            </a:r>
            <a:br>
              <a:rPr lang="en-US" sz="2400" b="1" dirty="0">
                <a:solidFill>
                  <a:srgbClr val="556679"/>
                </a:solidFill>
                <a:latin typeface="Community Semibold" panose="02000303040000020003" pitchFamily="2" charset="0"/>
              </a:rPr>
            </a:br>
            <a:r>
              <a:rPr lang="es-ES" sz="2400" dirty="0">
                <a:solidFill>
                  <a:srgbClr val="556679"/>
                </a:solidFill>
                <a:latin typeface="Community" panose="02000303040000020003" pitchFamily="2" charset="0"/>
              </a:rPr>
              <a:t>sobre LinkedIn </a:t>
            </a:r>
            <a:r>
              <a:rPr lang="es-ES" sz="2400" dirty="0" err="1">
                <a:solidFill>
                  <a:srgbClr val="556679"/>
                </a:solidFill>
                <a:latin typeface="Community" panose="02000303040000020003" pitchFamily="2" charset="0"/>
              </a:rPr>
              <a:t>Learning</a:t>
            </a:r>
            <a:endParaRPr lang="es-ES" sz="2400" dirty="0">
              <a:solidFill>
                <a:srgbClr val="556679"/>
              </a:solidFill>
              <a:latin typeface="Community" panose="02000303040000020003" pitchFamily="2" charset="0"/>
            </a:endParaRPr>
          </a:p>
          <a:p>
            <a:pPr algn="ctr" rtl="0"/>
            <a:r>
              <a:rPr lang="es-ES" sz="2400" dirty="0">
                <a:solidFill>
                  <a:srgbClr val="556679"/>
                </a:solidFill>
                <a:latin typeface="Community" panose="02000303040000020003" pitchFamily="2" charset="0"/>
              </a:rPr>
              <a:t>antiguo consejero delegado de </a:t>
            </a:r>
            <a:r>
              <a:rPr lang="es-ES" sz="2400" dirty="0" err="1">
                <a:solidFill>
                  <a:srgbClr val="556679"/>
                </a:solidFill>
                <a:latin typeface="Community" panose="02000303040000020003" pitchFamily="2" charset="0"/>
              </a:rPr>
              <a:t>eCampusOntario</a:t>
            </a:r>
            <a:r>
              <a:rPr lang="es-ES" sz="2400" dirty="0">
                <a:solidFill>
                  <a:srgbClr val="556679"/>
                </a:solidFill>
                <a:latin typeface="Community" panose="02000303040000020003" pitchFamily="2" charset="0"/>
              </a:rPr>
              <a:t> 	</a:t>
            </a:r>
          </a:p>
          <a:p>
            <a:pPr algn="ctr"/>
            <a:endParaRPr lang="en-US" sz="2400" dirty="0">
              <a:solidFill>
                <a:srgbClr val="556679"/>
              </a:solidFill>
              <a:latin typeface="Community" panose="02000303040000020003" pitchFamily="2" charset="0"/>
            </a:endParaRPr>
          </a:p>
        </p:txBody>
      </p:sp>
      <p:pic>
        <p:nvPicPr>
          <p:cNvPr id="84" name="Picture 83" descr="A person wearing a suit and tie smiling at the camera&#10;&#10;Description automatically generated">
            <a:extLst>
              <a:ext uri="{FF2B5EF4-FFF2-40B4-BE49-F238E27FC236}">
                <a16:creationId xmlns:a16="http://schemas.microsoft.com/office/drawing/2014/main" id="{27F7AA95-8447-B24D-B658-0DEC402C3C12}"/>
              </a:ext>
            </a:extLst>
          </p:cNvPr>
          <p:cNvPicPr>
            <a:picLocks noChangeAspect="1"/>
          </p:cNvPicPr>
          <p:nvPr/>
        </p:nvPicPr>
        <p:blipFill rotWithShape="1">
          <a:blip r:embed="rId4"/>
          <a:srcRect/>
          <a:stretch/>
        </p:blipFill>
        <p:spPr>
          <a:xfrm>
            <a:off x="19238282" y="5390186"/>
            <a:ext cx="1351472" cy="1351472"/>
          </a:xfrm>
          <a:prstGeom prst="ellipse">
            <a:avLst/>
          </a:prstGeom>
        </p:spPr>
      </p:pic>
    </p:spTree>
    <p:extLst>
      <p:ext uri="{BB962C8B-B14F-4D97-AF65-F5344CB8AC3E}">
        <p14:creationId xmlns:p14="http://schemas.microsoft.com/office/powerpoint/2010/main" val="369312107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64" name="Rectangle 63">
            <a:extLst>
              <a:ext uri="{FF2B5EF4-FFF2-40B4-BE49-F238E27FC236}">
                <a16:creationId xmlns:a16="http://schemas.microsoft.com/office/drawing/2014/main" id="{004AD94F-11E6-AE41-B079-2442124B29B8}"/>
              </a:ext>
            </a:extLst>
          </p:cNvPr>
          <p:cNvSpPr/>
          <p:nvPr/>
        </p:nvSpPr>
        <p:spPr>
          <a:xfrm>
            <a:off x="1280226" y="1692559"/>
            <a:ext cx="21711596"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es-ES" sz="7700">
                <a:solidFill>
                  <a:srgbClr val="556679"/>
                </a:solidFill>
                <a:latin typeface="Community Light"/>
                <a:cs typeface="Arial"/>
              </a:rPr>
              <a:t>¿Por qué? </a:t>
            </a:r>
            <a:r>
              <a:rPr lang="es-ES" sz="7700">
                <a:solidFill>
                  <a:srgbClr val="446F2C"/>
                </a:solidFill>
                <a:latin typeface="Community Light"/>
                <a:cs typeface="Arial"/>
              </a:rPr>
              <a:t>LinkedIn ayuda a los profesores a mejorar su enseñanza.</a:t>
            </a:r>
          </a:p>
        </p:txBody>
      </p:sp>
      <p:sp>
        <p:nvSpPr>
          <p:cNvPr id="65" name="Rectangle 64">
            <a:extLst>
              <a:ext uri="{FF2B5EF4-FFF2-40B4-BE49-F238E27FC236}">
                <a16:creationId xmlns:a16="http://schemas.microsoft.com/office/drawing/2014/main" id="{DBF7E2A1-A638-D24E-9B85-041FCCB258B0}"/>
              </a:ext>
            </a:extLst>
          </p:cNvPr>
          <p:cNvSpPr/>
          <p:nvPr/>
        </p:nvSpPr>
        <p:spPr>
          <a:xfrm>
            <a:off x="2022249" y="993541"/>
            <a:ext cx="4075314"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es-ES" sz="3400">
                <a:solidFill>
                  <a:srgbClr val="5B696B"/>
                </a:solidFill>
                <a:latin typeface="Community"/>
              </a:rPr>
              <a:t>Profesorado</a:t>
            </a:r>
          </a:p>
        </p:txBody>
      </p:sp>
      <p:sp>
        <p:nvSpPr>
          <p:cNvPr id="66" name="Oval 65">
            <a:extLst>
              <a:ext uri="{FF2B5EF4-FFF2-40B4-BE49-F238E27FC236}">
                <a16:creationId xmlns:a16="http://schemas.microsoft.com/office/drawing/2014/main" id="{F6086D62-5DF9-2D4E-BAD8-ABA06F57D0DC}"/>
              </a:ext>
            </a:extLst>
          </p:cNvPr>
          <p:cNvSpPr/>
          <p:nvPr/>
        </p:nvSpPr>
        <p:spPr>
          <a:xfrm>
            <a:off x="1286846" y="962503"/>
            <a:ext cx="509013" cy="509015"/>
          </a:xfrm>
          <a:prstGeom prst="ellipse">
            <a:avLst/>
          </a:prstGeom>
          <a:solidFill>
            <a:srgbClr val="D6E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67" name="Rectangle 66">
            <a:extLst>
              <a:ext uri="{FF2B5EF4-FFF2-40B4-BE49-F238E27FC236}">
                <a16:creationId xmlns:a16="http://schemas.microsoft.com/office/drawing/2014/main" id="{7ABF5264-C3E2-5949-9C46-66075FA37F07}"/>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446F2C"/>
                </a:solidFill>
                <a:latin typeface="Community" panose="02000303040000020003" pitchFamily="2" charset="0"/>
              </a:rPr>
              <a:t>2</a:t>
            </a:r>
          </a:p>
        </p:txBody>
      </p:sp>
      <p:sp>
        <p:nvSpPr>
          <p:cNvPr id="75" name="Rectangle 74">
            <a:extLst>
              <a:ext uri="{FF2B5EF4-FFF2-40B4-BE49-F238E27FC236}">
                <a16:creationId xmlns:a16="http://schemas.microsoft.com/office/drawing/2014/main" id="{A9809505-147C-BD43-9C66-7217D6FE4262}"/>
              </a:ext>
            </a:extLst>
          </p:cNvPr>
          <p:cNvSpPr/>
          <p:nvPr/>
        </p:nvSpPr>
        <p:spPr>
          <a:xfrm>
            <a:off x="1297530" y="5548913"/>
            <a:ext cx="6335527" cy="3188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200" dirty="0">
                <a:solidFill>
                  <a:srgbClr val="546779"/>
                </a:solidFill>
                <a:latin typeface="Community Light" panose="02000303040000020003" pitchFamily="2" charset="0"/>
              </a:rPr>
              <a:t>(continuación) Los profesores pueden complementar su plan de estudios con cursos de LinkedIn </a:t>
            </a:r>
            <a:r>
              <a:rPr lang="es-ES" sz="3200" dirty="0" err="1">
                <a:solidFill>
                  <a:srgbClr val="546779"/>
                </a:solidFill>
                <a:latin typeface="Community Light" panose="02000303040000020003" pitchFamily="2" charset="0"/>
              </a:rPr>
              <a:t>Learning</a:t>
            </a:r>
            <a:r>
              <a:rPr lang="es-ES" sz="3200" dirty="0">
                <a:solidFill>
                  <a:srgbClr val="546779"/>
                </a:solidFill>
                <a:latin typeface="Community Light" panose="02000303040000020003" pitchFamily="2" charset="0"/>
              </a:rPr>
              <a:t> sobre las aptitudes técnicas e interpersonales más demandadas. Los representantes de LinkedIn </a:t>
            </a:r>
            <a:r>
              <a:rPr lang="es-ES" sz="3200" dirty="0" err="1">
                <a:solidFill>
                  <a:srgbClr val="546779"/>
                </a:solidFill>
                <a:latin typeface="Community Light" panose="02000303040000020003" pitchFamily="2" charset="0"/>
              </a:rPr>
              <a:t>Learning</a:t>
            </a:r>
            <a:r>
              <a:rPr lang="es-ES" sz="3200" dirty="0">
                <a:solidFill>
                  <a:srgbClr val="546779"/>
                </a:solidFill>
                <a:latin typeface="Community Light" panose="02000303040000020003" pitchFamily="2" charset="0"/>
              </a:rPr>
              <a:t> también los ayudarán a asignar contenido en función de sus necesidades.</a:t>
            </a:r>
          </a:p>
        </p:txBody>
      </p:sp>
      <p:sp>
        <p:nvSpPr>
          <p:cNvPr id="83" name="Rectangle 82">
            <a:extLst>
              <a:ext uri="{FF2B5EF4-FFF2-40B4-BE49-F238E27FC236}">
                <a16:creationId xmlns:a16="http://schemas.microsoft.com/office/drawing/2014/main" id="{D07A5353-40C0-5344-B342-6A18BB0440CC}"/>
              </a:ext>
            </a:extLst>
          </p:cNvPr>
          <p:cNvSpPr/>
          <p:nvPr/>
        </p:nvSpPr>
        <p:spPr>
          <a:xfrm>
            <a:off x="9018526" y="5548912"/>
            <a:ext cx="6335527" cy="355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200">
                <a:solidFill>
                  <a:srgbClr val="546779"/>
                </a:solidFill>
                <a:latin typeface="Community Light" panose="02000303040000020003" pitchFamily="2" charset="0"/>
              </a:rPr>
              <a:t>El contenido de LinkedIn Learning también expande el aprendizaje más allá del aula, así se libera tiempo en clase para promover el debate, las prácticas y las reflexiones. Esta estrategia ofrece conocimientos más exhaustivos a los alumnos y una experiencia más gratificante a los docentes.</a:t>
            </a:r>
          </a:p>
        </p:txBody>
      </p:sp>
      <p:sp>
        <p:nvSpPr>
          <p:cNvPr id="38" name="Oval 37">
            <a:extLst>
              <a:ext uri="{FF2B5EF4-FFF2-40B4-BE49-F238E27FC236}">
                <a16:creationId xmlns:a16="http://schemas.microsoft.com/office/drawing/2014/main" id="{C0E55CEA-0029-BE4E-A6E6-567A69A1B9E4}"/>
              </a:ext>
            </a:extLst>
          </p:cNvPr>
          <p:cNvSpPr/>
          <p:nvPr/>
        </p:nvSpPr>
        <p:spPr>
          <a:xfrm>
            <a:off x="16436148" y="4893733"/>
            <a:ext cx="6955740" cy="6907256"/>
          </a:xfrm>
          <a:prstGeom prst="ellipse">
            <a:avLst/>
          </a:prstGeom>
          <a:solidFill>
            <a:srgbClr val="D6EBD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a:solidFill>
                <a:srgbClr val="FFFFFF"/>
              </a:solidFill>
              <a:latin typeface="Community" panose="02000303040000020003" pitchFamily="2" charset="0"/>
              <a:ea typeface="+mn-ea"/>
            </a:endParaRPr>
          </a:p>
        </p:txBody>
      </p:sp>
      <p:sp>
        <p:nvSpPr>
          <p:cNvPr id="39" name="Rectangle 38">
            <a:extLst>
              <a:ext uri="{FF2B5EF4-FFF2-40B4-BE49-F238E27FC236}">
                <a16:creationId xmlns:a16="http://schemas.microsoft.com/office/drawing/2014/main" id="{45035E7B-4E42-0D41-8742-59BAE9D5E7F3}"/>
              </a:ext>
            </a:extLst>
          </p:cNvPr>
          <p:cNvSpPr/>
          <p:nvPr/>
        </p:nvSpPr>
        <p:spPr>
          <a:xfrm>
            <a:off x="17103281" y="6897574"/>
            <a:ext cx="5621474" cy="306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rtl="0"/>
            <a:r>
              <a:rPr lang="es-ES" sz="2800" b="1" dirty="0">
                <a:solidFill>
                  <a:srgbClr val="446F2C"/>
                </a:solidFill>
                <a:latin typeface="Community Light" panose="02000303040000020003" pitchFamily="2" charset="0"/>
              </a:rPr>
              <a:t>«Los cursos que ofrece LinkedIn </a:t>
            </a:r>
            <a:r>
              <a:rPr lang="es-ES" sz="2800" b="1" dirty="0" err="1">
                <a:solidFill>
                  <a:srgbClr val="446F2C"/>
                </a:solidFill>
                <a:latin typeface="Community Light" panose="02000303040000020003" pitchFamily="2" charset="0"/>
              </a:rPr>
              <a:t>Learning</a:t>
            </a:r>
            <a:r>
              <a:rPr lang="es-ES" sz="2800" b="1" dirty="0">
                <a:solidFill>
                  <a:srgbClr val="446F2C"/>
                </a:solidFill>
                <a:latin typeface="Community Light" panose="02000303040000020003" pitchFamily="2" charset="0"/>
              </a:rPr>
              <a:t> son prácticos y se hacen eco del mundo real, y los vídeos se ajustan a nuestras necesidades.»</a:t>
            </a:r>
          </a:p>
        </p:txBody>
      </p:sp>
      <p:sp>
        <p:nvSpPr>
          <p:cNvPr id="40" name="Rectangle 39">
            <a:extLst>
              <a:ext uri="{FF2B5EF4-FFF2-40B4-BE49-F238E27FC236}">
                <a16:creationId xmlns:a16="http://schemas.microsoft.com/office/drawing/2014/main" id="{ABFF0F28-14AE-CD45-B3C7-4719CE985DE2}"/>
              </a:ext>
            </a:extLst>
          </p:cNvPr>
          <p:cNvSpPr/>
          <p:nvPr/>
        </p:nvSpPr>
        <p:spPr>
          <a:xfrm>
            <a:off x="17728176" y="9077495"/>
            <a:ext cx="4371683" cy="1846659"/>
          </a:xfrm>
          <a:prstGeom prst="rect">
            <a:avLst/>
          </a:prstGeom>
        </p:spPr>
        <p:txBody>
          <a:bodyPr wrap="square" lIns="0" tIns="0" rIns="0" bIns="0">
            <a:spAutoFit/>
          </a:bodyPr>
          <a:lstStyle/>
          <a:p>
            <a:pPr algn="ctr" rtl="0"/>
            <a:r>
              <a:rPr lang="es-ES" sz="2400" b="1" dirty="0">
                <a:solidFill>
                  <a:srgbClr val="556679"/>
                </a:solidFill>
                <a:latin typeface="Community Semibold" panose="02000303040000020003" pitchFamily="2" charset="0"/>
              </a:rPr>
              <a:t>Rick </a:t>
            </a:r>
            <a:r>
              <a:rPr lang="es-ES" sz="2400" b="1" dirty="0" err="1">
                <a:solidFill>
                  <a:srgbClr val="556679"/>
                </a:solidFill>
                <a:latin typeface="Community Semibold" panose="02000303040000020003" pitchFamily="2" charset="0"/>
              </a:rPr>
              <a:t>Hodges</a:t>
            </a:r>
            <a:endParaRPr lang="es-ES" sz="2400" b="1" dirty="0">
              <a:solidFill>
                <a:srgbClr val="556679"/>
              </a:solidFill>
              <a:latin typeface="Community Semibold" panose="02000303040000020003" pitchFamily="2" charset="0"/>
            </a:endParaRPr>
          </a:p>
          <a:p>
            <a:pPr algn="ctr" rtl="0"/>
            <a:r>
              <a:rPr lang="es-ES" sz="2400" dirty="0">
                <a:solidFill>
                  <a:srgbClr val="556679"/>
                </a:solidFill>
                <a:latin typeface="Community" panose="02000303040000020003" pitchFamily="2" charset="0"/>
              </a:rPr>
              <a:t>Decano</a:t>
            </a:r>
          </a:p>
          <a:p>
            <a:pPr algn="ctr" rtl="0"/>
            <a:r>
              <a:rPr lang="es-ES" sz="2400" dirty="0">
                <a:solidFill>
                  <a:srgbClr val="556679"/>
                </a:solidFill>
                <a:latin typeface="Community" panose="02000303040000020003" pitchFamily="2" charset="0"/>
              </a:rPr>
              <a:t>Distrito universitario de Los Ángeles (EE. UU.)	</a:t>
            </a:r>
          </a:p>
          <a:p>
            <a:pPr algn="ctr"/>
            <a:endParaRPr lang="en-US" sz="2400" dirty="0">
              <a:solidFill>
                <a:srgbClr val="556679"/>
              </a:solidFill>
              <a:latin typeface="Community" panose="02000303040000020003" pitchFamily="2" charset="0"/>
            </a:endParaRPr>
          </a:p>
        </p:txBody>
      </p:sp>
      <p:pic>
        <p:nvPicPr>
          <p:cNvPr id="42" name="Picture 41" descr="A person wearing a suit and tie smiling at the camera&#10;&#10;Description automatically generated">
            <a:extLst>
              <a:ext uri="{FF2B5EF4-FFF2-40B4-BE49-F238E27FC236}">
                <a16:creationId xmlns:a16="http://schemas.microsoft.com/office/drawing/2014/main" id="{E141FE0D-BB24-1149-B952-C0002BF9690B}"/>
              </a:ext>
            </a:extLst>
          </p:cNvPr>
          <p:cNvPicPr>
            <a:picLocks noChangeAspect="1"/>
          </p:cNvPicPr>
          <p:nvPr/>
        </p:nvPicPr>
        <p:blipFill rotWithShape="1">
          <a:blip r:embed="rId4"/>
          <a:srcRect/>
          <a:stretch/>
        </p:blipFill>
        <p:spPr>
          <a:xfrm>
            <a:off x="19238282" y="5390186"/>
            <a:ext cx="1351472" cy="1351472"/>
          </a:xfrm>
          <a:prstGeom prst="ellipse">
            <a:avLst/>
          </a:prstGeom>
        </p:spPr>
      </p:pic>
      <p:pic>
        <p:nvPicPr>
          <p:cNvPr id="13" name="Picture 12" descr="A person wearing a suit and tie&#10;&#10;Description automatically generated">
            <a:extLst>
              <a:ext uri="{FF2B5EF4-FFF2-40B4-BE49-F238E27FC236}">
                <a16:creationId xmlns:a16="http://schemas.microsoft.com/office/drawing/2014/main" id="{72F575B7-2DBC-E349-B1E5-B99C7586883D}"/>
              </a:ext>
            </a:extLst>
          </p:cNvPr>
          <p:cNvPicPr>
            <a:picLocks noChangeAspect="1"/>
          </p:cNvPicPr>
          <p:nvPr/>
        </p:nvPicPr>
        <p:blipFill rotWithShape="1">
          <a:blip r:embed="rId5"/>
          <a:srcRect/>
          <a:stretch/>
        </p:blipFill>
        <p:spPr>
          <a:xfrm>
            <a:off x="19238282" y="5327257"/>
            <a:ext cx="1477329" cy="1477329"/>
          </a:xfrm>
          <a:prstGeom prst="ellipse">
            <a:avLst/>
          </a:prstGeom>
        </p:spPr>
      </p:pic>
    </p:spTree>
    <p:extLst>
      <p:ext uri="{BB962C8B-B14F-4D97-AF65-F5344CB8AC3E}">
        <p14:creationId xmlns:p14="http://schemas.microsoft.com/office/powerpoint/2010/main" val="2699251291"/>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37" name="Rectangle 36">
            <a:extLst>
              <a:ext uri="{FF2B5EF4-FFF2-40B4-BE49-F238E27FC236}">
                <a16:creationId xmlns:a16="http://schemas.microsoft.com/office/drawing/2014/main" id="{3827FB32-A2AB-4143-A78E-E7749DD73118}"/>
              </a:ext>
            </a:extLst>
          </p:cNvPr>
          <p:cNvSpPr/>
          <p:nvPr/>
        </p:nvSpPr>
        <p:spPr>
          <a:xfrm>
            <a:off x="1315987" y="5668285"/>
            <a:ext cx="6335527" cy="573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800" b="1">
                <a:solidFill>
                  <a:srgbClr val="446F2C"/>
                </a:solidFill>
                <a:latin typeface="Community Light" panose="02000303040000020003" pitchFamily="2" charset="0"/>
              </a:rPr>
              <a:t>      Integra LinkedIn Learning en el plan de estudios.</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es-ES" sz="3200">
                <a:solidFill>
                  <a:srgbClr val="546779"/>
                </a:solidFill>
                <a:latin typeface="Community Light" panose="02000303040000020003" pitchFamily="2" charset="0"/>
              </a:rPr>
              <a:t>La tecnología está cambiando a un ritmo que los libros de texto no pueden seguir. Si integras LinkedIn Learning y sus más de sesenta nuevos cursos semanales en tu plan de estudios, podrás abarcar las aptitudes más recientes, mientras que los profesores se centran en los aspectos esenciales, los debates y la práctica. </a:t>
            </a:r>
          </a:p>
        </p:txBody>
      </p:sp>
      <p:grpSp>
        <p:nvGrpSpPr>
          <p:cNvPr id="4" name="Group 3">
            <a:extLst>
              <a:ext uri="{FF2B5EF4-FFF2-40B4-BE49-F238E27FC236}">
                <a16:creationId xmlns:a16="http://schemas.microsoft.com/office/drawing/2014/main" id="{F08556D7-6ECB-A544-BBFF-9D58D6991289}"/>
              </a:ext>
            </a:extLst>
          </p:cNvPr>
          <p:cNvGrpSpPr/>
          <p:nvPr/>
        </p:nvGrpSpPr>
        <p:grpSpPr>
          <a:xfrm>
            <a:off x="1317925" y="5708041"/>
            <a:ext cx="492782" cy="492784"/>
            <a:chOff x="1382351" y="3938979"/>
            <a:chExt cx="492782" cy="492784"/>
          </a:xfrm>
        </p:grpSpPr>
        <p:sp>
          <p:nvSpPr>
            <p:cNvPr id="38" name="Oval 37">
              <a:extLst>
                <a:ext uri="{FF2B5EF4-FFF2-40B4-BE49-F238E27FC236}">
                  <a16:creationId xmlns:a16="http://schemas.microsoft.com/office/drawing/2014/main" id="{FF44862E-DF43-D14F-81C0-D6F3473DD9AD}"/>
                </a:ext>
              </a:extLst>
            </p:cNvPr>
            <p:cNvSpPr/>
            <p:nvPr/>
          </p:nvSpPr>
          <p:spPr>
            <a:xfrm>
              <a:off x="1382351" y="3938979"/>
              <a:ext cx="492782" cy="492784"/>
            </a:xfrm>
            <a:prstGeom prst="ellipse">
              <a:avLst/>
            </a:prstGeom>
            <a:solidFill>
              <a:srgbClr val="446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39" name="Rectangle 38">
              <a:extLst>
                <a:ext uri="{FF2B5EF4-FFF2-40B4-BE49-F238E27FC236}">
                  <a16:creationId xmlns:a16="http://schemas.microsoft.com/office/drawing/2014/main" id="{1CF3939A-D467-9F44-BAC5-C57E79B54B79}"/>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1</a:t>
              </a:r>
            </a:p>
          </p:txBody>
        </p:sp>
      </p:grpSp>
      <p:sp>
        <p:nvSpPr>
          <p:cNvPr id="47" name="Rectangle 46">
            <a:extLst>
              <a:ext uri="{FF2B5EF4-FFF2-40B4-BE49-F238E27FC236}">
                <a16:creationId xmlns:a16="http://schemas.microsoft.com/office/drawing/2014/main" id="{31A8EAEC-9687-7A42-91AF-C73BB022A7F6}"/>
              </a:ext>
            </a:extLst>
          </p:cNvPr>
          <p:cNvSpPr/>
          <p:nvPr/>
        </p:nvSpPr>
        <p:spPr>
          <a:xfrm>
            <a:off x="1280226" y="1692559"/>
            <a:ext cx="21711596"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es-ES" sz="7700">
                <a:solidFill>
                  <a:srgbClr val="556679"/>
                </a:solidFill>
                <a:latin typeface="Community Light"/>
                <a:cs typeface="Arial"/>
              </a:rPr>
              <a:t>¿Cómo? </a:t>
            </a:r>
            <a:r>
              <a:rPr lang="es-ES" sz="7700">
                <a:solidFill>
                  <a:srgbClr val="446F2C"/>
                </a:solidFill>
                <a:latin typeface="Community Light"/>
                <a:cs typeface="Arial"/>
              </a:rPr>
              <a:t>4 recomendaciones para mejorar las oportunidades laborales con LinkedIn Learning.</a:t>
            </a:r>
          </a:p>
          <a:p>
            <a:pPr>
              <a:lnSpc>
                <a:spcPct val="90000"/>
              </a:lnSpc>
            </a:pPr>
            <a:endParaRPr lang="en-US" sz="7700" spc="-100" dirty="0">
              <a:solidFill>
                <a:srgbClr val="556679"/>
              </a:solidFill>
              <a:latin typeface="Community Light"/>
              <a:cs typeface="Arial"/>
            </a:endParaRPr>
          </a:p>
        </p:txBody>
      </p:sp>
      <p:sp>
        <p:nvSpPr>
          <p:cNvPr id="58" name="Rectangle 57">
            <a:extLst>
              <a:ext uri="{FF2B5EF4-FFF2-40B4-BE49-F238E27FC236}">
                <a16:creationId xmlns:a16="http://schemas.microsoft.com/office/drawing/2014/main" id="{BC337799-6AA7-3A4F-AD73-E49881E3729B}"/>
              </a:ext>
            </a:extLst>
          </p:cNvPr>
          <p:cNvSpPr/>
          <p:nvPr/>
        </p:nvSpPr>
        <p:spPr>
          <a:xfrm>
            <a:off x="1311843" y="3978112"/>
            <a:ext cx="14910290"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spcBef>
                <a:spcPct val="0"/>
              </a:spcBef>
              <a:spcAft>
                <a:spcPct val="0"/>
              </a:spcAft>
              <a:defRPr/>
            </a:pPr>
            <a:r>
              <a:rPr lang="es-ES" sz="3400">
                <a:solidFill>
                  <a:srgbClr val="5B696B"/>
                </a:solidFill>
                <a:latin typeface="Community"/>
              </a:rPr>
              <a:t>¿Qué recomendaciones pueden seguir los profesores que usan LinkedIn Learning? Aquí van cuatro:</a:t>
            </a:r>
          </a:p>
          <a:p>
            <a:pPr defTabSz="457108">
              <a:spcBef>
                <a:spcPct val="0"/>
              </a:spcBef>
              <a:spcAft>
                <a:spcPct val="0"/>
              </a:spcAft>
              <a:defRPr/>
            </a:pPr>
            <a:endParaRPr lang="en-US" sz="3400" dirty="0">
              <a:solidFill>
                <a:srgbClr val="5B696B"/>
              </a:solidFill>
              <a:latin typeface="Community"/>
            </a:endParaRPr>
          </a:p>
        </p:txBody>
      </p:sp>
      <p:sp>
        <p:nvSpPr>
          <p:cNvPr id="59" name="Rectangle 58">
            <a:extLst>
              <a:ext uri="{FF2B5EF4-FFF2-40B4-BE49-F238E27FC236}">
                <a16:creationId xmlns:a16="http://schemas.microsoft.com/office/drawing/2014/main" id="{D1EC0C08-7BD4-3043-B944-F305E061E97E}"/>
              </a:ext>
            </a:extLst>
          </p:cNvPr>
          <p:cNvSpPr/>
          <p:nvPr/>
        </p:nvSpPr>
        <p:spPr>
          <a:xfrm>
            <a:off x="9025822" y="5668285"/>
            <a:ext cx="6335527" cy="573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800" b="1">
                <a:solidFill>
                  <a:srgbClr val="446F2C"/>
                </a:solidFill>
                <a:latin typeface="Community Light" panose="02000303040000020003" pitchFamily="2" charset="0"/>
              </a:rPr>
              <a:t>      Sigue en contacto con los estudiantes después de la graduación.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es-ES" sz="3200">
                <a:solidFill>
                  <a:srgbClr val="546779"/>
                </a:solidFill>
                <a:latin typeface="Community Light" panose="02000303040000020003" pitchFamily="2" charset="0"/>
              </a:rPr>
              <a:t>La relación no tiene por qué perderse cuando se terminan los estudios. Los profesores pueden mantener el contacto con los alumnos en LinkedIn años y años después de la graduación. Además, pueden dejarles recomendaciones en LinkedIn para ayudarlos a destacar ante los responsables de selección.</a:t>
            </a:r>
          </a:p>
        </p:txBody>
      </p:sp>
      <p:grpSp>
        <p:nvGrpSpPr>
          <p:cNvPr id="60" name="Group 59">
            <a:extLst>
              <a:ext uri="{FF2B5EF4-FFF2-40B4-BE49-F238E27FC236}">
                <a16:creationId xmlns:a16="http://schemas.microsoft.com/office/drawing/2014/main" id="{6D4FF873-A7E4-C446-B967-61C988128AB5}"/>
              </a:ext>
            </a:extLst>
          </p:cNvPr>
          <p:cNvGrpSpPr/>
          <p:nvPr/>
        </p:nvGrpSpPr>
        <p:grpSpPr>
          <a:xfrm>
            <a:off x="9044693" y="5708041"/>
            <a:ext cx="492782" cy="492784"/>
            <a:chOff x="1382351" y="3938979"/>
            <a:chExt cx="492782" cy="492784"/>
          </a:xfrm>
        </p:grpSpPr>
        <p:sp>
          <p:nvSpPr>
            <p:cNvPr id="61" name="Oval 60">
              <a:extLst>
                <a:ext uri="{FF2B5EF4-FFF2-40B4-BE49-F238E27FC236}">
                  <a16:creationId xmlns:a16="http://schemas.microsoft.com/office/drawing/2014/main" id="{D9DB0C2A-5F21-CD4A-82DD-FAD8D52DA211}"/>
                </a:ext>
              </a:extLst>
            </p:cNvPr>
            <p:cNvSpPr/>
            <p:nvPr/>
          </p:nvSpPr>
          <p:spPr>
            <a:xfrm>
              <a:off x="1382351" y="3938979"/>
              <a:ext cx="492782" cy="492784"/>
            </a:xfrm>
            <a:prstGeom prst="ellipse">
              <a:avLst/>
            </a:prstGeom>
            <a:solidFill>
              <a:srgbClr val="446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62" name="Rectangle 61">
              <a:extLst>
                <a:ext uri="{FF2B5EF4-FFF2-40B4-BE49-F238E27FC236}">
                  <a16:creationId xmlns:a16="http://schemas.microsoft.com/office/drawing/2014/main" id="{B92A9FF8-281C-0847-89C0-1A0125F59A76}"/>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2</a:t>
              </a:r>
            </a:p>
          </p:txBody>
        </p:sp>
      </p:grpSp>
      <p:sp>
        <p:nvSpPr>
          <p:cNvPr id="63" name="Oval 62">
            <a:extLst>
              <a:ext uri="{FF2B5EF4-FFF2-40B4-BE49-F238E27FC236}">
                <a16:creationId xmlns:a16="http://schemas.microsoft.com/office/drawing/2014/main" id="{B715A29A-200C-FB43-9875-67F076387752}"/>
              </a:ext>
            </a:extLst>
          </p:cNvPr>
          <p:cNvSpPr/>
          <p:nvPr/>
        </p:nvSpPr>
        <p:spPr>
          <a:xfrm>
            <a:off x="16703822" y="5563136"/>
            <a:ext cx="6420392" cy="6375640"/>
          </a:xfrm>
          <a:prstGeom prst="ellipse">
            <a:avLst/>
          </a:prstGeom>
          <a:solidFill>
            <a:srgbClr val="D6EBD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a:solidFill>
                <a:srgbClr val="FFFFFF"/>
              </a:solidFill>
              <a:latin typeface="Community" panose="02000303040000020003" pitchFamily="2" charset="0"/>
              <a:ea typeface="+mn-ea"/>
            </a:endParaRPr>
          </a:p>
        </p:txBody>
      </p:sp>
      <p:sp>
        <p:nvSpPr>
          <p:cNvPr id="64" name="TextBox 63">
            <a:extLst>
              <a:ext uri="{FF2B5EF4-FFF2-40B4-BE49-F238E27FC236}">
                <a16:creationId xmlns:a16="http://schemas.microsoft.com/office/drawing/2014/main" id="{3D0402F7-10A8-944C-96E6-FD0DF8C55140}"/>
              </a:ext>
            </a:extLst>
          </p:cNvPr>
          <p:cNvSpPr txBox="1"/>
          <p:nvPr/>
        </p:nvSpPr>
        <p:spPr>
          <a:xfrm>
            <a:off x="17780213" y="8286358"/>
            <a:ext cx="4140702" cy="2954655"/>
          </a:xfrm>
          <a:prstGeom prst="rect">
            <a:avLst/>
          </a:prstGeom>
        </p:spPr>
        <p:txBody>
          <a:bodyPr vert="horz" wrap="square" lIns="0" tIns="0" rIns="0" bIns="0" rtlCol="0">
            <a:spAutoFit/>
          </a:bodyPr>
          <a:lstStyle>
            <a:defPPr>
              <a:defRPr lang="en-US"/>
            </a:defPPr>
          </a:lstStyle>
          <a:p>
            <a:pPr algn="ctr" rtl="0"/>
            <a:r>
              <a:rPr lang="es-ES" sz="3200">
                <a:solidFill>
                  <a:srgbClr val="546779"/>
                </a:solidFill>
                <a:latin typeface="Community Light" panose="02000303040000020003" pitchFamily="2" charset="0"/>
              </a:rPr>
              <a:t>Cada semana se añaden más de 60 cursos a LinkedIn Learning que tratan sobre las aptitudes más demandadas en ese momento.</a:t>
            </a:r>
          </a:p>
        </p:txBody>
      </p:sp>
      <p:sp>
        <p:nvSpPr>
          <p:cNvPr id="65" name="TextBox 64">
            <a:extLst>
              <a:ext uri="{FF2B5EF4-FFF2-40B4-BE49-F238E27FC236}">
                <a16:creationId xmlns:a16="http://schemas.microsoft.com/office/drawing/2014/main" id="{786A2183-6532-7740-A076-55E148CCFA8D}"/>
              </a:ext>
            </a:extLst>
          </p:cNvPr>
          <p:cNvSpPr txBox="1"/>
          <p:nvPr/>
        </p:nvSpPr>
        <p:spPr>
          <a:xfrm>
            <a:off x="17577100" y="6216679"/>
            <a:ext cx="4605402" cy="2154436"/>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es-ES" sz="14000">
                <a:solidFill>
                  <a:srgbClr val="446F2C"/>
                </a:solidFill>
                <a:latin typeface="Community Light" panose="02000303040000020003" pitchFamily="2" charset="0"/>
                <a:cs typeface="AvenirNext LT Pro Regular"/>
              </a:rPr>
              <a:t>+60</a:t>
            </a:r>
          </a:p>
        </p:txBody>
      </p:sp>
      <p:sp>
        <p:nvSpPr>
          <p:cNvPr id="40" name="Rectangle 39">
            <a:extLst>
              <a:ext uri="{FF2B5EF4-FFF2-40B4-BE49-F238E27FC236}">
                <a16:creationId xmlns:a16="http://schemas.microsoft.com/office/drawing/2014/main" id="{B04DF2EC-F295-6643-988D-03F019B9F80F}"/>
              </a:ext>
            </a:extLst>
          </p:cNvPr>
          <p:cNvSpPr/>
          <p:nvPr/>
        </p:nvSpPr>
        <p:spPr>
          <a:xfrm>
            <a:off x="2022249" y="993541"/>
            <a:ext cx="4075314"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es-ES" sz="3400">
                <a:solidFill>
                  <a:srgbClr val="5B696B"/>
                </a:solidFill>
                <a:latin typeface="Community"/>
              </a:rPr>
              <a:t>Profesorado</a:t>
            </a:r>
          </a:p>
        </p:txBody>
      </p:sp>
      <p:sp>
        <p:nvSpPr>
          <p:cNvPr id="41" name="Oval 40">
            <a:extLst>
              <a:ext uri="{FF2B5EF4-FFF2-40B4-BE49-F238E27FC236}">
                <a16:creationId xmlns:a16="http://schemas.microsoft.com/office/drawing/2014/main" id="{A0E80127-63E4-9A45-82C4-6A402E282381}"/>
              </a:ext>
            </a:extLst>
          </p:cNvPr>
          <p:cNvSpPr/>
          <p:nvPr/>
        </p:nvSpPr>
        <p:spPr>
          <a:xfrm>
            <a:off x="1286846" y="962503"/>
            <a:ext cx="509013" cy="509015"/>
          </a:xfrm>
          <a:prstGeom prst="ellipse">
            <a:avLst/>
          </a:prstGeom>
          <a:solidFill>
            <a:srgbClr val="D6E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42" name="Rectangle 41">
            <a:extLst>
              <a:ext uri="{FF2B5EF4-FFF2-40B4-BE49-F238E27FC236}">
                <a16:creationId xmlns:a16="http://schemas.microsoft.com/office/drawing/2014/main" id="{EDAA53E5-26F6-1A4B-BF28-1838AFF34C11}"/>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446F2C"/>
                </a:solidFill>
                <a:latin typeface="Community" panose="02000303040000020003" pitchFamily="2" charset="0"/>
              </a:rPr>
              <a:t>2</a:t>
            </a:r>
          </a:p>
        </p:txBody>
      </p:sp>
    </p:spTree>
    <p:extLst>
      <p:ext uri="{BB962C8B-B14F-4D97-AF65-F5344CB8AC3E}">
        <p14:creationId xmlns:p14="http://schemas.microsoft.com/office/powerpoint/2010/main" val="227398620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DD40D8A5-9886-2C45-B3BF-0F7E0623FAC3}"/>
              </a:ext>
            </a:extLst>
          </p:cNvPr>
          <p:cNvSpPr/>
          <p:nvPr/>
        </p:nvSpPr>
        <p:spPr>
          <a:xfrm>
            <a:off x="-2689337" y="1451112"/>
            <a:ext cx="10870152" cy="10870152"/>
          </a:xfrm>
          <a:prstGeom prst="ellipse">
            <a:avLst/>
          </a:prstGeom>
          <a:solidFill>
            <a:srgbClr val="D6EBC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8" name="MW_T" descr="1145704,C,27021,8ecefdcf-5617-4ae8-8f82-cdf5a637bba9,1" hidden="1"/>
          <p:cNvPicPr/>
          <p:nvPr/>
        </p:nvPicPr>
        <p:blipFill>
          <a:blip r:embed="rId3"/>
          <a:stretch>
            <a:fillRect/>
          </a:stretch>
        </p:blipFill>
        <p:spPr>
          <a:xfrm>
            <a:off x="1587" y="0"/>
            <a:ext cx="25400" cy="25400"/>
          </a:xfrm>
          <a:prstGeom prst="rect">
            <a:avLst/>
          </a:prstGeom>
        </p:spPr>
      </p:pic>
      <p:sp>
        <p:nvSpPr>
          <p:cNvPr id="24" name="Rectangle 23">
            <a:extLst>
              <a:ext uri="{FF2B5EF4-FFF2-40B4-BE49-F238E27FC236}">
                <a16:creationId xmlns:a16="http://schemas.microsoft.com/office/drawing/2014/main" id="{9E744DCC-CBC1-1A4F-A347-823F957E3241}"/>
              </a:ext>
            </a:extLst>
          </p:cNvPr>
          <p:cNvSpPr/>
          <p:nvPr/>
        </p:nvSpPr>
        <p:spPr>
          <a:xfrm>
            <a:off x="406833" y="4825160"/>
            <a:ext cx="8504351" cy="4122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es-ES" sz="7700" dirty="0">
                <a:solidFill>
                  <a:srgbClr val="44702B"/>
                </a:solidFill>
                <a:latin typeface="Community Light"/>
                <a:cs typeface="Arial"/>
              </a:rPr>
              <a:t>¿Por qué apostar </a:t>
            </a:r>
            <a:br>
              <a:rPr lang="es-ES" sz="7700" dirty="0">
                <a:solidFill>
                  <a:srgbClr val="44702B"/>
                </a:solidFill>
                <a:latin typeface="Community Light"/>
                <a:cs typeface="Arial"/>
              </a:rPr>
            </a:br>
            <a:r>
              <a:rPr lang="es-ES" sz="7700" dirty="0">
                <a:solidFill>
                  <a:srgbClr val="44702B"/>
                </a:solidFill>
                <a:latin typeface="Community Light"/>
                <a:cs typeface="Arial"/>
              </a:rPr>
              <a:t>por una estrategia </a:t>
            </a:r>
            <a:br>
              <a:rPr lang="es-ES" sz="7700" dirty="0">
                <a:solidFill>
                  <a:srgbClr val="44702B"/>
                </a:solidFill>
                <a:latin typeface="Community Light"/>
                <a:cs typeface="Arial"/>
              </a:rPr>
            </a:br>
            <a:r>
              <a:rPr lang="es-ES" sz="7700" dirty="0">
                <a:solidFill>
                  <a:srgbClr val="44702B"/>
                </a:solidFill>
                <a:latin typeface="Community Light"/>
                <a:cs typeface="Arial"/>
              </a:rPr>
              <a:t>de LinkedIn en tu institución educativa? </a:t>
            </a:r>
          </a:p>
        </p:txBody>
      </p:sp>
      <p:pic>
        <p:nvPicPr>
          <p:cNvPr id="19" name="Picture 18" descr="A close up of a sign&#10;&#10;Description automatically generated">
            <a:extLst>
              <a:ext uri="{FF2B5EF4-FFF2-40B4-BE49-F238E27FC236}">
                <a16:creationId xmlns:a16="http://schemas.microsoft.com/office/drawing/2014/main" id="{AEBF980F-0D59-7F4D-AD9A-014C7401FAD2}"/>
              </a:ext>
            </a:extLst>
          </p:cNvPr>
          <p:cNvPicPr>
            <a:picLocks noChangeAspect="1"/>
          </p:cNvPicPr>
          <p:nvPr/>
        </p:nvPicPr>
        <p:blipFill>
          <a:blip r:embed="rId4"/>
          <a:stretch>
            <a:fillRect/>
          </a:stretch>
        </p:blipFill>
        <p:spPr>
          <a:xfrm>
            <a:off x="1334092" y="12888051"/>
            <a:ext cx="2090518" cy="287078"/>
          </a:xfrm>
          <a:prstGeom prst="rect">
            <a:avLst/>
          </a:prstGeom>
        </p:spPr>
      </p:pic>
      <p:sp>
        <p:nvSpPr>
          <p:cNvPr id="22" name="TextBox 21">
            <a:extLst>
              <a:ext uri="{FF2B5EF4-FFF2-40B4-BE49-F238E27FC236}">
                <a16:creationId xmlns:a16="http://schemas.microsoft.com/office/drawing/2014/main" id="{A96179BB-E6EC-B141-B2B8-B3E2DC57C711}"/>
              </a:ext>
            </a:extLst>
          </p:cNvPr>
          <p:cNvSpPr txBox="1"/>
          <p:nvPr/>
        </p:nvSpPr>
        <p:spPr>
          <a:xfrm>
            <a:off x="9104091" y="2410628"/>
            <a:ext cx="6365413" cy="9417963"/>
          </a:xfrm>
          <a:prstGeom prst="rect">
            <a:avLst/>
          </a:prstGeom>
        </p:spPr>
        <p:txBody>
          <a:bodyPr vert="horz" wrap="square" lIns="0" tIns="0" rIns="0" bIns="0" rtlCol="0">
            <a:spAutoFit/>
          </a:bodyPr>
          <a:lstStyle>
            <a:defPPr>
              <a:defRPr lang="en-US"/>
            </a:defPPr>
          </a:lstStyle>
          <a:p>
            <a:pPr defTabSz="1828514" rtl="0">
              <a:spcBef>
                <a:spcPct val="0"/>
              </a:spcBef>
              <a:spcAft>
                <a:spcPct val="0"/>
              </a:spcAft>
              <a:defRPr/>
            </a:pPr>
            <a:r>
              <a:rPr lang="es-ES" sz="3400" dirty="0">
                <a:solidFill>
                  <a:srgbClr val="5E6869"/>
                </a:solidFill>
                <a:latin typeface="Community Light"/>
                <a:cs typeface="Arial"/>
              </a:rPr>
              <a:t>La misión de la enseñanza superior está clara: mejorar los resultados de todos los alumnos que estudian en </a:t>
            </a:r>
            <a:br>
              <a:rPr lang="es-ES" sz="3400" dirty="0">
                <a:solidFill>
                  <a:srgbClr val="5E6869"/>
                </a:solidFill>
                <a:latin typeface="Community Light"/>
                <a:cs typeface="Arial"/>
              </a:rPr>
            </a:br>
            <a:r>
              <a:rPr lang="es-ES" sz="3400" dirty="0">
                <a:solidFill>
                  <a:srgbClr val="5E6869"/>
                </a:solidFill>
                <a:latin typeface="Community Light"/>
                <a:cs typeface="Arial"/>
              </a:rPr>
              <a:t>tu institución. Lo ideal es que tengan las aptitudes y las bases adecuadas para convertirse en profesionales productivos capaces de aportar mucho a la sociedad después </a:t>
            </a:r>
            <a:br>
              <a:rPr lang="es-ES" sz="3400" dirty="0">
                <a:solidFill>
                  <a:srgbClr val="5E6869"/>
                </a:solidFill>
                <a:latin typeface="Community Light"/>
                <a:cs typeface="Arial"/>
              </a:rPr>
            </a:br>
            <a:r>
              <a:rPr lang="es-ES" sz="3400" dirty="0">
                <a:solidFill>
                  <a:srgbClr val="5E6869"/>
                </a:solidFill>
                <a:latin typeface="Community Light"/>
                <a:cs typeface="Arial"/>
              </a:rPr>
              <a:t>de graduarse. </a:t>
            </a:r>
          </a:p>
          <a:p>
            <a:pPr defTabSz="1828514">
              <a:spcBef>
                <a:spcPct val="0"/>
              </a:spcBef>
              <a:spcAft>
                <a:spcPct val="0"/>
              </a:spcAft>
              <a:defRPr/>
            </a:pPr>
            <a:endParaRPr lang="en-US" sz="3400" dirty="0">
              <a:solidFill>
                <a:srgbClr val="5E6869"/>
              </a:solidFill>
              <a:latin typeface="Community Light"/>
              <a:cs typeface="Arial"/>
            </a:endParaRPr>
          </a:p>
          <a:p>
            <a:pPr defTabSz="1828514" rtl="0">
              <a:spcBef>
                <a:spcPct val="0"/>
              </a:spcBef>
              <a:spcAft>
                <a:spcPct val="0"/>
              </a:spcAft>
              <a:defRPr/>
            </a:pPr>
            <a:r>
              <a:rPr lang="es-ES" sz="3400" dirty="0">
                <a:solidFill>
                  <a:srgbClr val="5E6869"/>
                </a:solidFill>
                <a:latin typeface="Community Light"/>
                <a:cs typeface="Arial"/>
              </a:rPr>
              <a:t>El personal docente, el campus, la cultura y las tecnologías son grandes instrumentos de apoyo, pero las instituciones no pueden conseguir este objetivo solas. Por eso buscan colaborar con organizaciones afines para mejorar los resultados de sus estudiantes.</a:t>
            </a:r>
          </a:p>
        </p:txBody>
      </p:sp>
      <p:grpSp>
        <p:nvGrpSpPr>
          <p:cNvPr id="20" name="Group 19">
            <a:extLst>
              <a:ext uri="{FF2B5EF4-FFF2-40B4-BE49-F238E27FC236}">
                <a16:creationId xmlns:a16="http://schemas.microsoft.com/office/drawing/2014/main" id="{DEB06447-9814-F046-86F1-A3A409ED1DD1}"/>
              </a:ext>
            </a:extLst>
          </p:cNvPr>
          <p:cNvGrpSpPr/>
          <p:nvPr/>
        </p:nvGrpSpPr>
        <p:grpSpPr>
          <a:xfrm>
            <a:off x="16734644" y="7474225"/>
            <a:ext cx="5004446" cy="4969564"/>
            <a:chOff x="16713683" y="4949038"/>
            <a:chExt cx="6176677" cy="6133625"/>
          </a:xfrm>
        </p:grpSpPr>
        <p:sp>
          <p:nvSpPr>
            <p:cNvPr id="21" name="Oval 20">
              <a:extLst>
                <a:ext uri="{FF2B5EF4-FFF2-40B4-BE49-F238E27FC236}">
                  <a16:creationId xmlns:a16="http://schemas.microsoft.com/office/drawing/2014/main" id="{9036DA16-2571-6746-B8F1-534F77C402EC}"/>
                </a:ext>
              </a:extLst>
            </p:cNvPr>
            <p:cNvSpPr/>
            <p:nvPr/>
          </p:nvSpPr>
          <p:spPr>
            <a:xfrm>
              <a:off x="16713683" y="4949038"/>
              <a:ext cx="6176677" cy="6133625"/>
            </a:xfrm>
            <a:prstGeom prst="ellipse">
              <a:avLst/>
            </a:prstGeom>
            <a:solidFill>
              <a:srgbClr val="D6E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dirty="0">
                <a:solidFill>
                  <a:srgbClr val="FFFFFF"/>
                </a:solidFill>
                <a:latin typeface="Community" panose="02000303040000020003" pitchFamily="2" charset="0"/>
                <a:ea typeface="+mn-ea"/>
              </a:endParaRPr>
            </a:p>
          </p:txBody>
        </p:sp>
        <p:sp>
          <p:nvSpPr>
            <p:cNvPr id="23" name="TextBox 22">
              <a:extLst>
                <a:ext uri="{FF2B5EF4-FFF2-40B4-BE49-F238E27FC236}">
                  <a16:creationId xmlns:a16="http://schemas.microsoft.com/office/drawing/2014/main" id="{B7EECF6F-E6B7-DD46-B3A6-FB2591B24199}"/>
                </a:ext>
              </a:extLst>
            </p:cNvPr>
            <p:cNvSpPr txBox="1"/>
            <p:nvPr/>
          </p:nvSpPr>
          <p:spPr>
            <a:xfrm>
              <a:off x="17466671" y="7936926"/>
              <a:ext cx="4695462" cy="2431165"/>
            </a:xfrm>
            <a:prstGeom prst="rect">
              <a:avLst/>
            </a:prstGeom>
          </p:spPr>
          <p:txBody>
            <a:bodyPr vert="horz" wrap="square" lIns="0" tIns="0" rIns="0" bIns="0" rtlCol="0">
              <a:spAutoFit/>
            </a:bodyPr>
            <a:lstStyle>
              <a:defPPr>
                <a:defRPr lang="en-US"/>
              </a:defPPr>
            </a:lstStyle>
            <a:p>
              <a:pPr algn="ctr" rtl="0"/>
              <a:r>
                <a:rPr lang="es-ES" sz="4800">
                  <a:solidFill>
                    <a:srgbClr val="546779"/>
                  </a:solidFill>
                  <a:latin typeface="Community Light" panose="02000303040000020003" pitchFamily="2" charset="0"/>
                </a:rPr>
                <a:t>instituciones educativas en LinkedIn</a:t>
              </a:r>
            </a:p>
            <a:p>
              <a:pPr algn="ctr"/>
              <a:endParaRPr lang="en-US" sz="3200" dirty="0">
                <a:solidFill>
                  <a:srgbClr val="546779"/>
                </a:solidFill>
                <a:latin typeface="Community Light" panose="02000303040000020003" pitchFamily="2" charset="0"/>
              </a:endParaRPr>
            </a:p>
          </p:txBody>
        </p:sp>
        <p:sp>
          <p:nvSpPr>
            <p:cNvPr id="25" name="TextBox 24">
              <a:extLst>
                <a:ext uri="{FF2B5EF4-FFF2-40B4-BE49-F238E27FC236}">
                  <a16:creationId xmlns:a16="http://schemas.microsoft.com/office/drawing/2014/main" id="{E5482A1C-35F1-1340-9287-53BDDCDDE9A9}"/>
                </a:ext>
              </a:extLst>
            </p:cNvPr>
            <p:cNvSpPr txBox="1"/>
            <p:nvPr/>
          </p:nvSpPr>
          <p:spPr>
            <a:xfrm>
              <a:off x="16713683" y="6037578"/>
              <a:ext cx="5938584" cy="1899348"/>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es-ES" sz="10000" dirty="0">
                  <a:solidFill>
                    <a:srgbClr val="44702B"/>
                  </a:solidFill>
                  <a:latin typeface="Community Light" panose="02000303040000020003" pitchFamily="2" charset="0"/>
                  <a:cs typeface="AvenirNext LT Pro Regular"/>
                </a:rPr>
                <a:t>+90.000</a:t>
              </a:r>
            </a:p>
          </p:txBody>
        </p:sp>
      </p:grpSp>
      <p:sp>
        <p:nvSpPr>
          <p:cNvPr id="26" name="TextBox 25">
            <a:extLst>
              <a:ext uri="{FF2B5EF4-FFF2-40B4-BE49-F238E27FC236}">
                <a16:creationId xmlns:a16="http://schemas.microsoft.com/office/drawing/2014/main" id="{A96AA314-B7EB-EB4A-920C-4FDF582D00B0}"/>
              </a:ext>
            </a:extLst>
          </p:cNvPr>
          <p:cNvSpPr txBox="1"/>
          <p:nvPr/>
        </p:nvSpPr>
        <p:spPr>
          <a:xfrm>
            <a:off x="16690737" y="2410628"/>
            <a:ext cx="7289605" cy="5232202"/>
          </a:xfrm>
          <a:prstGeom prst="rect">
            <a:avLst/>
          </a:prstGeom>
        </p:spPr>
        <p:txBody>
          <a:bodyPr vert="horz" wrap="square" lIns="0" tIns="0" rIns="0" bIns="0" rtlCol="0">
            <a:spAutoFit/>
          </a:bodyPr>
          <a:lstStyle>
            <a:defPPr>
              <a:defRPr lang="en-US"/>
            </a:defPPr>
          </a:lstStyle>
          <a:p>
            <a:pPr defTabSz="1828514" rtl="0">
              <a:spcBef>
                <a:spcPct val="0"/>
              </a:spcBef>
              <a:spcAft>
                <a:spcPct val="0"/>
              </a:spcAft>
              <a:defRPr/>
            </a:pPr>
            <a:r>
              <a:rPr lang="es-ES" sz="3400" dirty="0">
                <a:solidFill>
                  <a:srgbClr val="5E6869"/>
                </a:solidFill>
                <a:latin typeface="Community Light"/>
                <a:cs typeface="Arial"/>
              </a:rPr>
              <a:t>Ahí es donde LinkedIn y LinkedIn </a:t>
            </a:r>
            <a:r>
              <a:rPr lang="es-ES" sz="3400" dirty="0" err="1">
                <a:solidFill>
                  <a:srgbClr val="5E6869"/>
                </a:solidFill>
                <a:latin typeface="Community Light"/>
                <a:cs typeface="Arial"/>
              </a:rPr>
              <a:t>Learning</a:t>
            </a:r>
            <a:r>
              <a:rPr lang="es-ES" sz="3400" dirty="0">
                <a:solidFill>
                  <a:srgbClr val="5E6869"/>
                </a:solidFill>
                <a:latin typeface="Community Light"/>
                <a:cs typeface="Arial"/>
              </a:rPr>
              <a:t> entran en acción. Ayudamos a instituciones educativas de todo el mundo a ir un paso por delante y adaptarse a un mundo en constante evolución. Y orientamos a los alumnos para que puedan hacer contactos, desarrollar las aptitudes más demandadas y, en última instancia, conseguir el empleo de sus sueños.</a:t>
            </a:r>
          </a:p>
          <a:p>
            <a:pPr defTabSz="1828514">
              <a:spcBef>
                <a:spcPct val="0"/>
              </a:spcBef>
              <a:spcAft>
                <a:spcPct val="0"/>
              </a:spcAft>
              <a:defRPr/>
            </a:pPr>
            <a:endParaRPr lang="en-US" sz="3400" dirty="0">
              <a:solidFill>
                <a:srgbClr val="5E6869"/>
              </a:solidFill>
              <a:latin typeface="Community Light"/>
              <a:cs typeface="Arial"/>
            </a:endParaRPr>
          </a:p>
        </p:txBody>
      </p:sp>
      <p:sp>
        <p:nvSpPr>
          <p:cNvPr id="16" name="Rectangle 15">
            <a:extLst>
              <a:ext uri="{FF2B5EF4-FFF2-40B4-BE49-F238E27FC236}">
                <a16:creationId xmlns:a16="http://schemas.microsoft.com/office/drawing/2014/main" id="{3A702173-7835-2441-AF00-00096E0BB1CE}"/>
              </a:ext>
            </a:extLst>
          </p:cNvPr>
          <p:cNvSpPr/>
          <p:nvPr/>
        </p:nvSpPr>
        <p:spPr>
          <a:xfrm>
            <a:off x="1331025" y="4225599"/>
            <a:ext cx="2411242"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es-ES" sz="3400">
                <a:solidFill>
                  <a:srgbClr val="5B696B"/>
                </a:solidFill>
                <a:latin typeface="Community"/>
              </a:rPr>
              <a:t>Introducción</a:t>
            </a:r>
          </a:p>
        </p:txBody>
      </p:sp>
    </p:spTree>
    <p:extLst>
      <p:ext uri="{BB962C8B-B14F-4D97-AF65-F5344CB8AC3E}">
        <p14:creationId xmlns:p14="http://schemas.microsoft.com/office/powerpoint/2010/main" val="1524004732"/>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37" name="Rectangle 36">
            <a:extLst>
              <a:ext uri="{FF2B5EF4-FFF2-40B4-BE49-F238E27FC236}">
                <a16:creationId xmlns:a16="http://schemas.microsoft.com/office/drawing/2014/main" id="{3827FB32-A2AB-4143-A78E-E7749DD73118}"/>
              </a:ext>
            </a:extLst>
          </p:cNvPr>
          <p:cNvSpPr/>
          <p:nvPr/>
        </p:nvSpPr>
        <p:spPr>
          <a:xfrm>
            <a:off x="1297530" y="5646610"/>
            <a:ext cx="7065885" cy="573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800" b="1" dirty="0">
                <a:solidFill>
                  <a:srgbClr val="446F2C"/>
                </a:solidFill>
                <a:latin typeface="Community Light" panose="02000303040000020003" pitchFamily="2" charset="0"/>
              </a:rPr>
              <a:t>      Utiliza la información de LinkedIn para orientar tu estrategia.</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es-ES" sz="3200" dirty="0">
                <a:solidFill>
                  <a:srgbClr val="546779"/>
                </a:solidFill>
                <a:latin typeface="Community Light" panose="02000303040000020003" pitchFamily="2" charset="0"/>
              </a:rPr>
              <a:t>¿Qué nuevos programas deberías crear? ¿Qué aptitudes clave necesitan ahora los estudiantes? La información de LinkedIn te ayudará a decidir las prioridades.</a:t>
            </a:r>
          </a:p>
        </p:txBody>
      </p:sp>
      <p:grpSp>
        <p:nvGrpSpPr>
          <p:cNvPr id="4" name="Group 3">
            <a:extLst>
              <a:ext uri="{FF2B5EF4-FFF2-40B4-BE49-F238E27FC236}">
                <a16:creationId xmlns:a16="http://schemas.microsoft.com/office/drawing/2014/main" id="{F08556D7-6ECB-A544-BBFF-9D58D6991289}"/>
              </a:ext>
            </a:extLst>
          </p:cNvPr>
          <p:cNvGrpSpPr/>
          <p:nvPr/>
        </p:nvGrpSpPr>
        <p:grpSpPr>
          <a:xfrm>
            <a:off x="1299468" y="5674742"/>
            <a:ext cx="492782" cy="492784"/>
            <a:chOff x="1382351" y="3938979"/>
            <a:chExt cx="492782" cy="492784"/>
          </a:xfrm>
        </p:grpSpPr>
        <p:sp>
          <p:nvSpPr>
            <p:cNvPr id="38" name="Oval 37">
              <a:extLst>
                <a:ext uri="{FF2B5EF4-FFF2-40B4-BE49-F238E27FC236}">
                  <a16:creationId xmlns:a16="http://schemas.microsoft.com/office/drawing/2014/main" id="{FF44862E-DF43-D14F-81C0-D6F3473DD9AD}"/>
                </a:ext>
              </a:extLst>
            </p:cNvPr>
            <p:cNvSpPr/>
            <p:nvPr/>
          </p:nvSpPr>
          <p:spPr>
            <a:xfrm>
              <a:off x="1382351" y="3938979"/>
              <a:ext cx="492782" cy="492784"/>
            </a:xfrm>
            <a:prstGeom prst="ellipse">
              <a:avLst/>
            </a:prstGeom>
            <a:solidFill>
              <a:srgbClr val="446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39" name="Rectangle 38">
              <a:extLst>
                <a:ext uri="{FF2B5EF4-FFF2-40B4-BE49-F238E27FC236}">
                  <a16:creationId xmlns:a16="http://schemas.microsoft.com/office/drawing/2014/main" id="{1CF3939A-D467-9F44-BAC5-C57E79B54B79}"/>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3</a:t>
              </a:r>
            </a:p>
          </p:txBody>
        </p:sp>
      </p:grpSp>
      <p:sp>
        <p:nvSpPr>
          <p:cNvPr id="47" name="Rectangle 46">
            <a:extLst>
              <a:ext uri="{FF2B5EF4-FFF2-40B4-BE49-F238E27FC236}">
                <a16:creationId xmlns:a16="http://schemas.microsoft.com/office/drawing/2014/main" id="{31A8EAEC-9687-7A42-91AF-C73BB022A7F6}"/>
              </a:ext>
            </a:extLst>
          </p:cNvPr>
          <p:cNvSpPr/>
          <p:nvPr/>
        </p:nvSpPr>
        <p:spPr>
          <a:xfrm>
            <a:off x="1280226" y="1692559"/>
            <a:ext cx="21711596"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es-ES" sz="7700">
                <a:solidFill>
                  <a:srgbClr val="556679"/>
                </a:solidFill>
                <a:latin typeface="Community Light"/>
                <a:cs typeface="Arial"/>
              </a:rPr>
              <a:t>¿Cómo? </a:t>
            </a:r>
            <a:r>
              <a:rPr lang="es-ES" sz="7700">
                <a:solidFill>
                  <a:srgbClr val="446F2C"/>
                </a:solidFill>
                <a:latin typeface="Community Light"/>
                <a:cs typeface="Arial"/>
              </a:rPr>
              <a:t>4 recomendaciones para mejorar las oportunidades laborales con LinkedIn Learning.</a:t>
            </a:r>
          </a:p>
          <a:p>
            <a:pPr>
              <a:lnSpc>
                <a:spcPct val="90000"/>
              </a:lnSpc>
            </a:pPr>
            <a:endParaRPr lang="en-US" sz="7700" spc="-100" dirty="0">
              <a:solidFill>
                <a:srgbClr val="556679"/>
              </a:solidFill>
              <a:latin typeface="Community Light"/>
              <a:cs typeface="Arial"/>
            </a:endParaRPr>
          </a:p>
        </p:txBody>
      </p:sp>
      <p:sp>
        <p:nvSpPr>
          <p:cNvPr id="58" name="Rectangle 57">
            <a:extLst>
              <a:ext uri="{FF2B5EF4-FFF2-40B4-BE49-F238E27FC236}">
                <a16:creationId xmlns:a16="http://schemas.microsoft.com/office/drawing/2014/main" id="{BC337799-6AA7-3A4F-AD73-E49881E3729B}"/>
              </a:ext>
            </a:extLst>
          </p:cNvPr>
          <p:cNvSpPr/>
          <p:nvPr/>
        </p:nvSpPr>
        <p:spPr>
          <a:xfrm>
            <a:off x="1311843" y="3978112"/>
            <a:ext cx="14910290"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spcBef>
                <a:spcPct val="0"/>
              </a:spcBef>
              <a:spcAft>
                <a:spcPct val="0"/>
              </a:spcAft>
              <a:defRPr/>
            </a:pPr>
            <a:r>
              <a:rPr lang="es-ES" sz="3400">
                <a:solidFill>
                  <a:srgbClr val="5B696B"/>
                </a:solidFill>
                <a:latin typeface="Community"/>
              </a:rPr>
              <a:t>¿Qué recomendaciones pueden seguir los profesores que usan LinkedIn Learning? Aquí van cuatro:</a:t>
            </a:r>
          </a:p>
          <a:p>
            <a:pPr defTabSz="457108">
              <a:spcBef>
                <a:spcPct val="0"/>
              </a:spcBef>
              <a:spcAft>
                <a:spcPct val="0"/>
              </a:spcAft>
              <a:defRPr/>
            </a:pPr>
            <a:endParaRPr lang="en-US" sz="3400" dirty="0">
              <a:solidFill>
                <a:srgbClr val="5B696B"/>
              </a:solidFill>
              <a:latin typeface="Community"/>
            </a:endParaRPr>
          </a:p>
        </p:txBody>
      </p:sp>
      <p:sp>
        <p:nvSpPr>
          <p:cNvPr id="59" name="Rectangle 58">
            <a:extLst>
              <a:ext uri="{FF2B5EF4-FFF2-40B4-BE49-F238E27FC236}">
                <a16:creationId xmlns:a16="http://schemas.microsoft.com/office/drawing/2014/main" id="{D1EC0C08-7BD4-3043-B944-F305E061E97E}"/>
              </a:ext>
            </a:extLst>
          </p:cNvPr>
          <p:cNvSpPr/>
          <p:nvPr/>
        </p:nvSpPr>
        <p:spPr>
          <a:xfrm>
            <a:off x="9007365" y="5646610"/>
            <a:ext cx="6335527" cy="573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800" b="1" dirty="0">
                <a:solidFill>
                  <a:srgbClr val="446F2C"/>
                </a:solidFill>
                <a:latin typeface="Community Light" panose="02000303040000020003" pitchFamily="2" charset="0"/>
              </a:rPr>
              <a:t> 	  </a:t>
            </a:r>
            <a:r>
              <a:rPr lang="es-ES" sz="4000" b="1" dirty="0">
                <a:solidFill>
                  <a:srgbClr val="446F2C"/>
                </a:solidFill>
                <a:latin typeface="Community Light" panose="02000303040000020003" pitchFamily="2" charset="0"/>
              </a:rPr>
              <a:t>Promociona el aprendizaje en equipo para aumentar la colaboración.</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es-ES" sz="3200" dirty="0">
                <a:solidFill>
                  <a:srgbClr val="546779"/>
                </a:solidFill>
                <a:latin typeface="Community Light" panose="02000303040000020003" pitchFamily="2" charset="0"/>
              </a:rPr>
              <a:t>Los cursos de LinkedIn </a:t>
            </a:r>
            <a:r>
              <a:rPr lang="es-ES" sz="3200" dirty="0" err="1">
                <a:solidFill>
                  <a:srgbClr val="546779"/>
                </a:solidFill>
                <a:latin typeface="Community Light" panose="02000303040000020003" pitchFamily="2" charset="0"/>
              </a:rPr>
              <a:t>Learning</a:t>
            </a:r>
            <a:r>
              <a:rPr lang="es-ES" sz="3200" dirty="0">
                <a:solidFill>
                  <a:srgbClr val="546779"/>
                </a:solidFill>
                <a:latin typeface="Community Light" panose="02000303040000020003" pitchFamily="2" charset="0"/>
              </a:rPr>
              <a:t> también incluyen grupos de aprendizaje con otros alumnos y expertos para que asimilen perfectamente los conceptos.</a:t>
            </a:r>
          </a:p>
        </p:txBody>
      </p:sp>
      <p:grpSp>
        <p:nvGrpSpPr>
          <p:cNvPr id="60" name="Group 59">
            <a:extLst>
              <a:ext uri="{FF2B5EF4-FFF2-40B4-BE49-F238E27FC236}">
                <a16:creationId xmlns:a16="http://schemas.microsoft.com/office/drawing/2014/main" id="{6D4FF873-A7E4-C446-B967-61C988128AB5}"/>
              </a:ext>
            </a:extLst>
          </p:cNvPr>
          <p:cNvGrpSpPr/>
          <p:nvPr/>
        </p:nvGrpSpPr>
        <p:grpSpPr>
          <a:xfrm>
            <a:off x="9026236" y="5688946"/>
            <a:ext cx="492782" cy="492784"/>
            <a:chOff x="1382351" y="3938979"/>
            <a:chExt cx="492782" cy="492784"/>
          </a:xfrm>
        </p:grpSpPr>
        <p:sp>
          <p:nvSpPr>
            <p:cNvPr id="61" name="Oval 60">
              <a:extLst>
                <a:ext uri="{FF2B5EF4-FFF2-40B4-BE49-F238E27FC236}">
                  <a16:creationId xmlns:a16="http://schemas.microsoft.com/office/drawing/2014/main" id="{D9DB0C2A-5F21-CD4A-82DD-FAD8D52DA211}"/>
                </a:ext>
              </a:extLst>
            </p:cNvPr>
            <p:cNvSpPr/>
            <p:nvPr/>
          </p:nvSpPr>
          <p:spPr>
            <a:xfrm>
              <a:off x="1382351" y="3938979"/>
              <a:ext cx="492782" cy="492784"/>
            </a:xfrm>
            <a:prstGeom prst="ellipse">
              <a:avLst/>
            </a:prstGeom>
            <a:solidFill>
              <a:srgbClr val="446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62" name="Rectangle 61">
              <a:extLst>
                <a:ext uri="{FF2B5EF4-FFF2-40B4-BE49-F238E27FC236}">
                  <a16:creationId xmlns:a16="http://schemas.microsoft.com/office/drawing/2014/main" id="{B92A9FF8-281C-0847-89C0-1A0125F59A76}"/>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4</a:t>
              </a:r>
            </a:p>
          </p:txBody>
        </p:sp>
      </p:grpSp>
      <p:sp>
        <p:nvSpPr>
          <p:cNvPr id="63" name="Oval 62">
            <a:extLst>
              <a:ext uri="{FF2B5EF4-FFF2-40B4-BE49-F238E27FC236}">
                <a16:creationId xmlns:a16="http://schemas.microsoft.com/office/drawing/2014/main" id="{B715A29A-200C-FB43-9875-67F076387752}"/>
              </a:ext>
            </a:extLst>
          </p:cNvPr>
          <p:cNvSpPr/>
          <p:nvPr/>
        </p:nvSpPr>
        <p:spPr>
          <a:xfrm>
            <a:off x="16703822" y="5563136"/>
            <a:ext cx="6420392" cy="6375640"/>
          </a:xfrm>
          <a:prstGeom prst="ellipse">
            <a:avLst/>
          </a:prstGeom>
          <a:solidFill>
            <a:srgbClr val="D6EBD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a:solidFill>
                <a:srgbClr val="FFFFFF"/>
              </a:solidFill>
              <a:latin typeface="Community" panose="02000303040000020003" pitchFamily="2" charset="0"/>
              <a:ea typeface="+mn-ea"/>
            </a:endParaRPr>
          </a:p>
        </p:txBody>
      </p:sp>
      <p:sp>
        <p:nvSpPr>
          <p:cNvPr id="64" name="TextBox 63">
            <a:extLst>
              <a:ext uri="{FF2B5EF4-FFF2-40B4-BE49-F238E27FC236}">
                <a16:creationId xmlns:a16="http://schemas.microsoft.com/office/drawing/2014/main" id="{3D0402F7-10A8-944C-96E6-FD0DF8C55140}"/>
              </a:ext>
            </a:extLst>
          </p:cNvPr>
          <p:cNvSpPr txBox="1"/>
          <p:nvPr/>
        </p:nvSpPr>
        <p:spPr>
          <a:xfrm>
            <a:off x="17727492" y="8854873"/>
            <a:ext cx="4373052" cy="1969770"/>
          </a:xfrm>
          <a:prstGeom prst="rect">
            <a:avLst/>
          </a:prstGeom>
        </p:spPr>
        <p:txBody>
          <a:bodyPr vert="horz" wrap="square" lIns="0" tIns="0" rIns="0" bIns="0" rtlCol="0">
            <a:spAutoFit/>
          </a:bodyPr>
          <a:lstStyle>
            <a:defPPr>
              <a:defRPr lang="en-US"/>
            </a:defPPr>
          </a:lstStyle>
          <a:p>
            <a:pPr algn="ctr" rtl="0"/>
            <a:r>
              <a:rPr lang="es-ES" sz="3200" dirty="0">
                <a:solidFill>
                  <a:srgbClr val="546779"/>
                </a:solidFill>
                <a:latin typeface="Community Light" panose="02000303040000020003" pitchFamily="2" charset="0"/>
              </a:rPr>
              <a:t>de los instructores de LinkedIn son expertos en la materia, con experiencia en el mundo real.</a:t>
            </a:r>
          </a:p>
        </p:txBody>
      </p:sp>
      <p:sp>
        <p:nvSpPr>
          <p:cNvPr id="65" name="TextBox 64">
            <a:extLst>
              <a:ext uri="{FF2B5EF4-FFF2-40B4-BE49-F238E27FC236}">
                <a16:creationId xmlns:a16="http://schemas.microsoft.com/office/drawing/2014/main" id="{786A2183-6532-7740-A076-55E148CCFA8D}"/>
              </a:ext>
            </a:extLst>
          </p:cNvPr>
          <p:cNvSpPr txBox="1"/>
          <p:nvPr/>
        </p:nvSpPr>
        <p:spPr>
          <a:xfrm>
            <a:off x="17727492" y="6596520"/>
            <a:ext cx="4605402" cy="2154436"/>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es-ES" sz="14000" dirty="0">
                <a:solidFill>
                  <a:srgbClr val="446F2C"/>
                </a:solidFill>
                <a:latin typeface="Community Light" panose="02000303040000020003" pitchFamily="2" charset="0"/>
                <a:cs typeface="AvenirNext LT Pro Regular"/>
              </a:rPr>
              <a:t>100 %</a:t>
            </a:r>
          </a:p>
        </p:txBody>
      </p:sp>
      <p:sp>
        <p:nvSpPr>
          <p:cNvPr id="40" name="Rectangle 39">
            <a:extLst>
              <a:ext uri="{FF2B5EF4-FFF2-40B4-BE49-F238E27FC236}">
                <a16:creationId xmlns:a16="http://schemas.microsoft.com/office/drawing/2014/main" id="{B04DF2EC-F295-6643-988D-03F019B9F80F}"/>
              </a:ext>
            </a:extLst>
          </p:cNvPr>
          <p:cNvSpPr/>
          <p:nvPr/>
        </p:nvSpPr>
        <p:spPr>
          <a:xfrm>
            <a:off x="2022249" y="993541"/>
            <a:ext cx="4075314"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es-ES" sz="3400">
                <a:solidFill>
                  <a:srgbClr val="5B696B"/>
                </a:solidFill>
                <a:latin typeface="Community"/>
              </a:rPr>
              <a:t>Profesorado</a:t>
            </a:r>
          </a:p>
        </p:txBody>
      </p:sp>
      <p:sp>
        <p:nvSpPr>
          <p:cNvPr id="41" name="Oval 40">
            <a:extLst>
              <a:ext uri="{FF2B5EF4-FFF2-40B4-BE49-F238E27FC236}">
                <a16:creationId xmlns:a16="http://schemas.microsoft.com/office/drawing/2014/main" id="{A0E80127-63E4-9A45-82C4-6A402E282381}"/>
              </a:ext>
            </a:extLst>
          </p:cNvPr>
          <p:cNvSpPr/>
          <p:nvPr/>
        </p:nvSpPr>
        <p:spPr>
          <a:xfrm>
            <a:off x="1286846" y="962503"/>
            <a:ext cx="509013" cy="509015"/>
          </a:xfrm>
          <a:prstGeom prst="ellipse">
            <a:avLst/>
          </a:prstGeom>
          <a:solidFill>
            <a:srgbClr val="D6E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42" name="Rectangle 41">
            <a:extLst>
              <a:ext uri="{FF2B5EF4-FFF2-40B4-BE49-F238E27FC236}">
                <a16:creationId xmlns:a16="http://schemas.microsoft.com/office/drawing/2014/main" id="{EDAA53E5-26F6-1A4B-BF28-1838AFF34C11}"/>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446F2C"/>
                </a:solidFill>
                <a:latin typeface="Community" panose="02000303040000020003" pitchFamily="2" charset="0"/>
              </a:rPr>
              <a:t>2</a:t>
            </a:r>
          </a:p>
        </p:txBody>
      </p:sp>
    </p:spTree>
    <p:extLst>
      <p:ext uri="{BB962C8B-B14F-4D97-AF65-F5344CB8AC3E}">
        <p14:creationId xmlns:p14="http://schemas.microsoft.com/office/powerpoint/2010/main" val="2714558209"/>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sp>
        <p:nvSpPr>
          <p:cNvPr id="11" name="Rectangle 10">
            <a:extLst>
              <a:ext uri="{FF2B5EF4-FFF2-40B4-BE49-F238E27FC236}">
                <a16:creationId xmlns:a16="http://schemas.microsoft.com/office/drawing/2014/main" id="{E6CD3CDE-E96D-3C4C-B5C8-1DDF3A6074A3}"/>
              </a:ext>
            </a:extLst>
          </p:cNvPr>
          <p:cNvSpPr/>
          <p:nvPr/>
        </p:nvSpPr>
        <p:spPr>
          <a:xfrm>
            <a:off x="12525950" y="5148047"/>
            <a:ext cx="4902992" cy="6275264"/>
          </a:xfrm>
          <a:prstGeom prst="rect">
            <a:avLst/>
          </a:prstGeom>
          <a:solidFill>
            <a:srgbClr val="D6EBD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4"/>
          <a:stretch>
            <a:fillRect/>
          </a:stretch>
        </p:blipFill>
        <p:spPr>
          <a:xfrm>
            <a:off x="20932688" y="12810373"/>
            <a:ext cx="2090518" cy="287078"/>
          </a:xfrm>
          <a:prstGeom prst="rect">
            <a:avLst/>
          </a:prstGeom>
        </p:spPr>
      </p:pic>
      <p:sp>
        <p:nvSpPr>
          <p:cNvPr id="45" name="Rectangle 44">
            <a:extLst>
              <a:ext uri="{FF2B5EF4-FFF2-40B4-BE49-F238E27FC236}">
                <a16:creationId xmlns:a16="http://schemas.microsoft.com/office/drawing/2014/main" id="{1D473C76-F4CC-E84C-905C-A0E13E67CE40}"/>
              </a:ext>
            </a:extLst>
          </p:cNvPr>
          <p:cNvSpPr/>
          <p:nvPr/>
        </p:nvSpPr>
        <p:spPr>
          <a:xfrm>
            <a:off x="13155555" y="5704177"/>
            <a:ext cx="4061928" cy="26731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2800" b="1" dirty="0">
                <a:solidFill>
                  <a:srgbClr val="446F2C"/>
                </a:solidFill>
                <a:latin typeface="Community Light" panose="02000303040000020003" pitchFamily="2" charset="0"/>
              </a:rPr>
              <a:t>«Estrenamos este programa con mucho escepticismo. Ya no queda nada de ese escepticismo.»</a:t>
            </a:r>
          </a:p>
        </p:txBody>
      </p:sp>
      <p:sp>
        <p:nvSpPr>
          <p:cNvPr id="47" name="Rectangle 46">
            <a:extLst>
              <a:ext uri="{FF2B5EF4-FFF2-40B4-BE49-F238E27FC236}">
                <a16:creationId xmlns:a16="http://schemas.microsoft.com/office/drawing/2014/main" id="{31A8EAEC-9687-7A42-91AF-C73BB022A7F6}"/>
              </a:ext>
            </a:extLst>
          </p:cNvPr>
          <p:cNvSpPr/>
          <p:nvPr/>
        </p:nvSpPr>
        <p:spPr>
          <a:xfrm>
            <a:off x="1280226" y="1692559"/>
            <a:ext cx="21711596"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es-ES" sz="7700">
                <a:solidFill>
                  <a:srgbClr val="446F2C"/>
                </a:solidFill>
                <a:latin typeface="Community Light"/>
                <a:cs typeface="Arial"/>
              </a:rPr>
              <a:t>¿Cómo usa UCF LinkedIn Learning en su popular programa de negocios integrados?</a:t>
            </a:r>
          </a:p>
        </p:txBody>
      </p:sp>
      <p:sp>
        <p:nvSpPr>
          <p:cNvPr id="40" name="Rectangle 39">
            <a:extLst>
              <a:ext uri="{FF2B5EF4-FFF2-40B4-BE49-F238E27FC236}">
                <a16:creationId xmlns:a16="http://schemas.microsoft.com/office/drawing/2014/main" id="{B04DF2EC-F295-6643-988D-03F019B9F80F}"/>
              </a:ext>
            </a:extLst>
          </p:cNvPr>
          <p:cNvSpPr/>
          <p:nvPr/>
        </p:nvSpPr>
        <p:spPr>
          <a:xfrm>
            <a:off x="2022249" y="993541"/>
            <a:ext cx="4075314"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es-ES" sz="3400">
                <a:solidFill>
                  <a:srgbClr val="5B696B"/>
                </a:solidFill>
                <a:latin typeface="Community"/>
              </a:rPr>
              <a:t>Profesorado</a:t>
            </a:r>
          </a:p>
        </p:txBody>
      </p:sp>
      <p:sp>
        <p:nvSpPr>
          <p:cNvPr id="41" name="Oval 40">
            <a:extLst>
              <a:ext uri="{FF2B5EF4-FFF2-40B4-BE49-F238E27FC236}">
                <a16:creationId xmlns:a16="http://schemas.microsoft.com/office/drawing/2014/main" id="{A0E80127-63E4-9A45-82C4-6A402E282381}"/>
              </a:ext>
            </a:extLst>
          </p:cNvPr>
          <p:cNvSpPr/>
          <p:nvPr/>
        </p:nvSpPr>
        <p:spPr>
          <a:xfrm>
            <a:off x="1286846" y="962503"/>
            <a:ext cx="509013" cy="509015"/>
          </a:xfrm>
          <a:prstGeom prst="ellipse">
            <a:avLst/>
          </a:prstGeom>
          <a:solidFill>
            <a:srgbClr val="D6E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42" name="Rectangle 41">
            <a:extLst>
              <a:ext uri="{FF2B5EF4-FFF2-40B4-BE49-F238E27FC236}">
                <a16:creationId xmlns:a16="http://schemas.microsoft.com/office/drawing/2014/main" id="{EDAA53E5-26F6-1A4B-BF28-1838AFF34C11}"/>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446F2C"/>
                </a:solidFill>
                <a:latin typeface="Community" panose="02000303040000020003" pitchFamily="2" charset="0"/>
              </a:rPr>
              <a:t>2</a:t>
            </a:r>
          </a:p>
        </p:txBody>
      </p:sp>
      <p:sp>
        <p:nvSpPr>
          <p:cNvPr id="43" name="Rectangle 42">
            <a:extLst>
              <a:ext uri="{FF2B5EF4-FFF2-40B4-BE49-F238E27FC236}">
                <a16:creationId xmlns:a16="http://schemas.microsoft.com/office/drawing/2014/main" id="{B05ACC49-9626-D84A-A374-3BC5D3453131}"/>
              </a:ext>
            </a:extLst>
          </p:cNvPr>
          <p:cNvSpPr/>
          <p:nvPr/>
        </p:nvSpPr>
        <p:spPr>
          <a:xfrm>
            <a:off x="1338805" y="5142835"/>
            <a:ext cx="4895455" cy="6050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200">
                <a:solidFill>
                  <a:srgbClr val="546779"/>
                </a:solidFill>
                <a:latin typeface="Community Light" panose="02000303040000020003" pitchFamily="2" charset="0"/>
              </a:rPr>
              <a:t>La Universidad de Florida Central (UCF) ofrece un programa de negocios integrados desde 2016. Gracias a la gran acogida, el programa ya es el segundo más popular del campus.</a:t>
            </a:r>
          </a:p>
          <a:p>
            <a:endParaRPr lang="en-US" sz="3200" dirty="0">
              <a:solidFill>
                <a:srgbClr val="546779"/>
              </a:solidFill>
              <a:latin typeface="Community Light" panose="02000303040000020003" pitchFamily="2" charset="0"/>
            </a:endParaRPr>
          </a:p>
          <a:p>
            <a:pPr rtl="0"/>
            <a:r>
              <a:rPr lang="es-ES" sz="3200">
                <a:solidFill>
                  <a:srgbClr val="556679"/>
                </a:solidFill>
                <a:latin typeface="Community Light" panose="02000303040000020003" pitchFamily="2" charset="0"/>
              </a:rPr>
              <a:t>¿De qué carece este programa?</a:t>
            </a:r>
          </a:p>
        </p:txBody>
      </p:sp>
      <p:grpSp>
        <p:nvGrpSpPr>
          <p:cNvPr id="6" name="Group 5">
            <a:extLst>
              <a:ext uri="{FF2B5EF4-FFF2-40B4-BE49-F238E27FC236}">
                <a16:creationId xmlns:a16="http://schemas.microsoft.com/office/drawing/2014/main" id="{B48B8567-268F-EA41-82BE-CAFF6011ED56}"/>
              </a:ext>
            </a:extLst>
          </p:cNvPr>
          <p:cNvGrpSpPr/>
          <p:nvPr/>
        </p:nvGrpSpPr>
        <p:grpSpPr>
          <a:xfrm>
            <a:off x="13163477" y="9177079"/>
            <a:ext cx="4265464" cy="1846659"/>
            <a:chOff x="18321191" y="5349132"/>
            <a:chExt cx="4265464" cy="1846659"/>
          </a:xfrm>
        </p:grpSpPr>
        <p:sp>
          <p:nvSpPr>
            <p:cNvPr id="46" name="Rectangle 45">
              <a:extLst>
                <a:ext uri="{FF2B5EF4-FFF2-40B4-BE49-F238E27FC236}">
                  <a16:creationId xmlns:a16="http://schemas.microsoft.com/office/drawing/2014/main" id="{D935BC31-E74B-AF42-AC50-0E76894160B9}"/>
                </a:ext>
              </a:extLst>
            </p:cNvPr>
            <p:cNvSpPr/>
            <p:nvPr/>
          </p:nvSpPr>
          <p:spPr>
            <a:xfrm>
              <a:off x="19962604" y="5349132"/>
              <a:ext cx="2624051" cy="1846659"/>
            </a:xfrm>
            <a:prstGeom prst="rect">
              <a:avLst/>
            </a:prstGeom>
          </p:spPr>
          <p:txBody>
            <a:bodyPr wrap="square" lIns="0" tIns="0" rIns="0" bIns="0">
              <a:spAutoFit/>
            </a:bodyPr>
            <a:lstStyle/>
            <a:p>
              <a:pPr rtl="0"/>
              <a:r>
                <a:rPr lang="es-ES" sz="2400" b="1" dirty="0" err="1">
                  <a:solidFill>
                    <a:srgbClr val="556679"/>
                  </a:solidFill>
                  <a:latin typeface="Community Semibold" panose="02000303040000020003" pitchFamily="2" charset="0"/>
                </a:rPr>
                <a:t>Jim</a:t>
              </a:r>
              <a:r>
                <a:rPr lang="es-ES" sz="2400" b="1" dirty="0">
                  <a:solidFill>
                    <a:srgbClr val="556679"/>
                  </a:solidFill>
                  <a:latin typeface="Community Semibold" panose="02000303040000020003" pitchFamily="2" charset="0"/>
                </a:rPr>
                <a:t> </a:t>
              </a:r>
              <a:r>
                <a:rPr lang="es-ES" sz="2400" b="1" dirty="0" err="1">
                  <a:solidFill>
                    <a:srgbClr val="556679"/>
                  </a:solidFill>
                  <a:latin typeface="Community Semibold" panose="02000303040000020003" pitchFamily="2" charset="0"/>
                </a:rPr>
                <a:t>Gilkeson</a:t>
              </a:r>
              <a:endParaRPr lang="es-ES" sz="2400" b="1" dirty="0">
                <a:solidFill>
                  <a:srgbClr val="556679"/>
                </a:solidFill>
                <a:latin typeface="Community Semibold" panose="02000303040000020003" pitchFamily="2" charset="0"/>
              </a:endParaRPr>
            </a:p>
            <a:p>
              <a:pPr rtl="0"/>
              <a:r>
                <a:rPr lang="es-ES" sz="2400" dirty="0">
                  <a:solidFill>
                    <a:srgbClr val="556679"/>
                  </a:solidFill>
                  <a:latin typeface="Community" panose="02000303040000020003" pitchFamily="2" charset="0"/>
                </a:rPr>
                <a:t>Responsable del programa de negocios integrados de la UCF</a:t>
              </a:r>
            </a:p>
          </p:txBody>
        </p:sp>
        <p:pic>
          <p:nvPicPr>
            <p:cNvPr id="66" name="Picture 65" descr="A person wearing a suit and tie smiling at the camera&#10;&#10;Description automatically generated">
              <a:extLst>
                <a:ext uri="{FF2B5EF4-FFF2-40B4-BE49-F238E27FC236}">
                  <a16:creationId xmlns:a16="http://schemas.microsoft.com/office/drawing/2014/main" id="{AEABAE93-C22D-9346-A3FE-19A56B11F9F9}"/>
                </a:ext>
              </a:extLst>
            </p:cNvPr>
            <p:cNvPicPr>
              <a:picLocks noChangeAspect="1"/>
            </p:cNvPicPr>
            <p:nvPr/>
          </p:nvPicPr>
          <p:blipFill rotWithShape="1">
            <a:blip r:embed="rId5"/>
            <a:srcRect l="860" r="860"/>
            <a:stretch/>
          </p:blipFill>
          <p:spPr>
            <a:xfrm>
              <a:off x="18321191" y="5377135"/>
              <a:ext cx="1367928" cy="1367928"/>
            </a:xfrm>
            <a:prstGeom prst="ellipse">
              <a:avLst/>
            </a:prstGeom>
          </p:spPr>
        </p:pic>
      </p:grpSp>
      <p:sp>
        <p:nvSpPr>
          <p:cNvPr id="58" name="Rectangle 57">
            <a:extLst>
              <a:ext uri="{FF2B5EF4-FFF2-40B4-BE49-F238E27FC236}">
                <a16:creationId xmlns:a16="http://schemas.microsoft.com/office/drawing/2014/main" id="{0E4B2C88-9F06-0A48-A548-2FCDA16A1143}"/>
              </a:ext>
            </a:extLst>
          </p:cNvPr>
          <p:cNvSpPr/>
          <p:nvPr/>
        </p:nvSpPr>
        <p:spPr>
          <a:xfrm>
            <a:off x="6977838" y="5148047"/>
            <a:ext cx="4895455" cy="6050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200" dirty="0">
                <a:solidFill>
                  <a:srgbClr val="546779"/>
                </a:solidFill>
                <a:latin typeface="Community Light" panose="02000303040000020003" pitchFamily="2" charset="0"/>
              </a:rPr>
              <a:t>No hay libros de texto ni clases magistrales. La UCF solo utiliza recursos online como LinkedIn </a:t>
            </a:r>
            <a:r>
              <a:rPr lang="es-ES" sz="3200" dirty="0" err="1">
                <a:solidFill>
                  <a:srgbClr val="546779"/>
                </a:solidFill>
                <a:latin typeface="Community Light" panose="02000303040000020003" pitchFamily="2" charset="0"/>
              </a:rPr>
              <a:t>Learning</a:t>
            </a:r>
            <a:r>
              <a:rPr lang="es-ES" sz="3200" dirty="0">
                <a:solidFill>
                  <a:srgbClr val="546779"/>
                </a:solidFill>
                <a:latin typeface="Community Light" panose="02000303040000020003" pitchFamily="2" charset="0"/>
              </a:rPr>
              <a:t> para complementar sus cursos. </a:t>
            </a:r>
            <a:br>
              <a:rPr lang="es-ES" sz="3200" dirty="0">
                <a:solidFill>
                  <a:srgbClr val="546779"/>
                </a:solidFill>
                <a:latin typeface="Community Light" panose="02000303040000020003" pitchFamily="2" charset="0"/>
              </a:rPr>
            </a:br>
            <a:r>
              <a:rPr lang="es-ES" sz="3200" dirty="0">
                <a:solidFill>
                  <a:srgbClr val="546779"/>
                </a:solidFill>
                <a:latin typeface="Community Light" panose="02000303040000020003" pitchFamily="2" charset="0"/>
              </a:rPr>
              <a:t>El tiempo de las clases se dedica a trabajos en equipo, presentaciones y reflexiones.</a:t>
            </a:r>
          </a:p>
          <a:p>
            <a:endParaRPr lang="en-US" sz="3200" dirty="0">
              <a:solidFill>
                <a:srgbClr val="546779"/>
              </a:solidFill>
              <a:latin typeface="Community Light" panose="02000303040000020003" pitchFamily="2" charset="0"/>
            </a:endParaRPr>
          </a:p>
          <a:p>
            <a:pPr rtl="0"/>
            <a:r>
              <a:rPr lang="es-ES" sz="3200" dirty="0">
                <a:solidFill>
                  <a:srgbClr val="446F2C"/>
                </a:solidFill>
                <a:latin typeface="Community Light" panose="02000303040000020003" pitchFamily="2" charset="0"/>
                <a:hlinkClick r:id="rId6">
                  <a:extLst>
                    <a:ext uri="{A12FA001-AC4F-418D-AE19-62706E023703}">
                      <ahyp:hlinkClr xmlns:ahyp="http://schemas.microsoft.com/office/drawing/2018/hyperlinkcolor" val="tx"/>
                    </a:ext>
                  </a:extLst>
                </a:hlinkClick>
              </a:rPr>
              <a:t>Haz clic aquí</a:t>
            </a:r>
            <a:r>
              <a:rPr lang="es-ES" sz="3200" dirty="0">
                <a:solidFill>
                  <a:srgbClr val="446F2C"/>
                </a:solidFill>
                <a:latin typeface="Community Light" panose="02000303040000020003" pitchFamily="2" charset="0"/>
              </a:rPr>
              <a:t> </a:t>
            </a:r>
            <a:r>
              <a:rPr lang="es-ES" sz="3200" dirty="0">
                <a:solidFill>
                  <a:srgbClr val="546779"/>
                </a:solidFill>
                <a:latin typeface="Community Light" panose="02000303040000020003" pitchFamily="2" charset="0"/>
              </a:rPr>
              <a:t>para leer más información (en inglés) sobre </a:t>
            </a:r>
            <a:br>
              <a:rPr lang="es-ES" sz="3200" dirty="0">
                <a:solidFill>
                  <a:srgbClr val="546779"/>
                </a:solidFill>
                <a:latin typeface="Community Light" panose="02000303040000020003" pitchFamily="2" charset="0"/>
              </a:rPr>
            </a:br>
            <a:r>
              <a:rPr lang="es-ES" sz="3200" dirty="0">
                <a:solidFill>
                  <a:srgbClr val="546779"/>
                </a:solidFill>
                <a:latin typeface="Community Light" panose="02000303040000020003" pitchFamily="2" charset="0"/>
              </a:rPr>
              <a:t>el programa.</a:t>
            </a:r>
          </a:p>
        </p:txBody>
      </p:sp>
      <p:sp>
        <p:nvSpPr>
          <p:cNvPr id="59" name="Rectangle 58">
            <a:extLst>
              <a:ext uri="{FF2B5EF4-FFF2-40B4-BE49-F238E27FC236}">
                <a16:creationId xmlns:a16="http://schemas.microsoft.com/office/drawing/2014/main" id="{5E7478A5-0D71-DC40-A26E-7A42E58C1BB3}"/>
              </a:ext>
            </a:extLst>
          </p:cNvPr>
          <p:cNvSpPr/>
          <p:nvPr/>
        </p:nvSpPr>
        <p:spPr>
          <a:xfrm>
            <a:off x="18135925" y="5148047"/>
            <a:ext cx="4902992" cy="6275264"/>
          </a:xfrm>
          <a:prstGeom prst="rect">
            <a:avLst/>
          </a:prstGeom>
          <a:solidFill>
            <a:srgbClr val="D6EBD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48ABFA90-920B-EA48-9900-6872780ABC6E}"/>
              </a:ext>
            </a:extLst>
          </p:cNvPr>
          <p:cNvSpPr/>
          <p:nvPr/>
        </p:nvSpPr>
        <p:spPr>
          <a:xfrm>
            <a:off x="18765530" y="5704177"/>
            <a:ext cx="4226292" cy="31244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2800" b="1" dirty="0">
                <a:solidFill>
                  <a:srgbClr val="446F2C"/>
                </a:solidFill>
                <a:latin typeface="Community Light" panose="02000303040000020003" pitchFamily="2" charset="0"/>
              </a:rPr>
              <a:t>«Es más fácil usar LinkedIn </a:t>
            </a:r>
            <a:r>
              <a:rPr lang="es-ES" sz="2800" b="1" dirty="0" err="1">
                <a:solidFill>
                  <a:srgbClr val="446F2C"/>
                </a:solidFill>
                <a:latin typeface="Community Light" panose="02000303040000020003" pitchFamily="2" charset="0"/>
              </a:rPr>
              <a:t>Learning</a:t>
            </a:r>
            <a:r>
              <a:rPr lang="es-ES" sz="2800" b="1" dirty="0">
                <a:solidFill>
                  <a:srgbClr val="446F2C"/>
                </a:solidFill>
                <a:latin typeface="Community Light" panose="02000303040000020003" pitchFamily="2" charset="0"/>
              </a:rPr>
              <a:t> que aprender algo como Excel en una clase teórica. Así puedo poner el vídeo, pausarlo y practicar sobre la marcha.»</a:t>
            </a:r>
          </a:p>
        </p:txBody>
      </p:sp>
      <p:sp>
        <p:nvSpPr>
          <p:cNvPr id="62" name="Rectangle 61">
            <a:extLst>
              <a:ext uri="{FF2B5EF4-FFF2-40B4-BE49-F238E27FC236}">
                <a16:creationId xmlns:a16="http://schemas.microsoft.com/office/drawing/2014/main" id="{BA27BFA2-ADD4-3646-851A-62E8FEC45971}"/>
              </a:ext>
            </a:extLst>
          </p:cNvPr>
          <p:cNvSpPr/>
          <p:nvPr/>
        </p:nvSpPr>
        <p:spPr>
          <a:xfrm>
            <a:off x="20414866" y="9177079"/>
            <a:ext cx="2207264" cy="1477328"/>
          </a:xfrm>
          <a:prstGeom prst="rect">
            <a:avLst/>
          </a:prstGeom>
        </p:spPr>
        <p:txBody>
          <a:bodyPr wrap="square" lIns="0" tIns="0" rIns="0" bIns="0">
            <a:spAutoFit/>
          </a:bodyPr>
          <a:lstStyle/>
          <a:p>
            <a:pPr rtl="0"/>
            <a:r>
              <a:rPr lang="es-ES" sz="2400" b="1">
                <a:solidFill>
                  <a:srgbClr val="556679"/>
                </a:solidFill>
                <a:latin typeface="Community Semibold" panose="02000303040000020003" pitchFamily="2" charset="0"/>
              </a:rPr>
              <a:t>Gabriel Santiago </a:t>
            </a:r>
            <a:r>
              <a:rPr lang="es-ES" sz="2400">
                <a:solidFill>
                  <a:srgbClr val="556679"/>
                </a:solidFill>
                <a:latin typeface="Community" panose="02000303040000020003" pitchFamily="2" charset="0"/>
              </a:rPr>
              <a:t>Graduado del programa de negocios integrados</a:t>
            </a:r>
          </a:p>
        </p:txBody>
      </p:sp>
      <p:pic>
        <p:nvPicPr>
          <p:cNvPr id="57" name="Picture 56" descr="A person wearing glasses and smiling at the camera&#10;&#10;Description automatically generated">
            <a:extLst>
              <a:ext uri="{FF2B5EF4-FFF2-40B4-BE49-F238E27FC236}">
                <a16:creationId xmlns:a16="http://schemas.microsoft.com/office/drawing/2014/main" id="{5EFFCE42-3A61-3C4C-B0BF-55C06624ACBC}"/>
              </a:ext>
            </a:extLst>
          </p:cNvPr>
          <p:cNvPicPr>
            <a:picLocks noChangeAspect="1"/>
          </p:cNvPicPr>
          <p:nvPr/>
        </p:nvPicPr>
        <p:blipFill rotWithShape="1">
          <a:blip r:embed="rId7"/>
          <a:srcRect/>
          <a:stretch/>
        </p:blipFill>
        <p:spPr>
          <a:xfrm>
            <a:off x="18764227" y="9228373"/>
            <a:ext cx="1377154" cy="1353462"/>
          </a:xfrm>
          <a:prstGeom prst="ellipse">
            <a:avLst/>
          </a:prstGeom>
        </p:spPr>
      </p:pic>
    </p:spTree>
    <p:extLst>
      <p:ext uri="{BB962C8B-B14F-4D97-AF65-F5344CB8AC3E}">
        <p14:creationId xmlns:p14="http://schemas.microsoft.com/office/powerpoint/2010/main" val="1897274875"/>
      </p:ext>
    </p:extLst>
  </p:cSld>
  <p:clrMapOvr>
    <a:masterClrMapping/>
  </p:clrMapOvr>
  <p:transition spd="slow">
    <p:wipe/>
  </p:transition>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sp>
        <p:nvSpPr>
          <p:cNvPr id="11" name="Rectangle 10">
            <a:extLst>
              <a:ext uri="{FF2B5EF4-FFF2-40B4-BE49-F238E27FC236}">
                <a16:creationId xmlns:a16="http://schemas.microsoft.com/office/drawing/2014/main" id="{E6CD3CDE-E96D-3C4C-B5C8-1DDF3A6074A3}"/>
              </a:ext>
            </a:extLst>
          </p:cNvPr>
          <p:cNvSpPr/>
          <p:nvPr/>
        </p:nvSpPr>
        <p:spPr>
          <a:xfrm>
            <a:off x="12525950" y="4563895"/>
            <a:ext cx="4902992" cy="6262602"/>
          </a:xfrm>
          <a:prstGeom prst="rect">
            <a:avLst/>
          </a:prstGeom>
          <a:solidFill>
            <a:srgbClr val="D6EBD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45" name="Rectangle 44">
            <a:extLst>
              <a:ext uri="{FF2B5EF4-FFF2-40B4-BE49-F238E27FC236}">
                <a16:creationId xmlns:a16="http://schemas.microsoft.com/office/drawing/2014/main" id="{1D473C76-F4CC-E84C-905C-A0E13E67CE40}"/>
              </a:ext>
            </a:extLst>
          </p:cNvPr>
          <p:cNvSpPr/>
          <p:nvPr/>
        </p:nvSpPr>
        <p:spPr>
          <a:xfrm>
            <a:off x="13155555" y="5120025"/>
            <a:ext cx="3727820" cy="26731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2800" b="1" dirty="0">
                <a:solidFill>
                  <a:srgbClr val="446F2C"/>
                </a:solidFill>
                <a:latin typeface="Community Light" panose="02000303040000020003" pitchFamily="2" charset="0"/>
              </a:rPr>
              <a:t>«Aprendí mucho de LinkedIn </a:t>
            </a:r>
            <a:r>
              <a:rPr lang="es-ES" sz="2800" b="1" dirty="0" err="1">
                <a:solidFill>
                  <a:srgbClr val="446F2C"/>
                </a:solidFill>
                <a:latin typeface="Community Light" panose="02000303040000020003" pitchFamily="2" charset="0"/>
              </a:rPr>
              <a:t>Learning</a:t>
            </a:r>
            <a:r>
              <a:rPr lang="es-ES" sz="2800" b="1" dirty="0">
                <a:solidFill>
                  <a:srgbClr val="446F2C"/>
                </a:solidFill>
                <a:latin typeface="Community Light" panose="02000303040000020003" pitchFamily="2" charset="0"/>
              </a:rPr>
              <a:t>. Me resulta más fácil aprender escuchando que leyendo. Y la pasión que transmiten los instructores es increíble.»</a:t>
            </a:r>
          </a:p>
          <a:p>
            <a:endParaRPr lang="en-US" sz="2800" b="1" dirty="0">
              <a:solidFill>
                <a:srgbClr val="446F2C"/>
              </a:solidFill>
              <a:latin typeface="Community Light" panose="02000303040000020003" pitchFamily="2" charset="0"/>
            </a:endParaRPr>
          </a:p>
        </p:txBody>
      </p:sp>
      <p:sp>
        <p:nvSpPr>
          <p:cNvPr id="47" name="Rectangle 46">
            <a:extLst>
              <a:ext uri="{FF2B5EF4-FFF2-40B4-BE49-F238E27FC236}">
                <a16:creationId xmlns:a16="http://schemas.microsoft.com/office/drawing/2014/main" id="{31A8EAEC-9687-7A42-91AF-C73BB022A7F6}"/>
              </a:ext>
            </a:extLst>
          </p:cNvPr>
          <p:cNvSpPr/>
          <p:nvPr/>
        </p:nvSpPr>
        <p:spPr>
          <a:xfrm>
            <a:off x="1280226" y="1692559"/>
            <a:ext cx="21758691"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es-ES" sz="7700" dirty="0">
                <a:solidFill>
                  <a:srgbClr val="446F2C"/>
                </a:solidFill>
                <a:latin typeface="Community Light"/>
                <a:cs typeface="Arial"/>
              </a:rPr>
              <a:t>Ejemplo de integración de LinkedIn </a:t>
            </a:r>
            <a:r>
              <a:rPr lang="es-ES" sz="7700" dirty="0" err="1">
                <a:solidFill>
                  <a:srgbClr val="446F2C"/>
                </a:solidFill>
                <a:latin typeface="Community Light"/>
                <a:cs typeface="Arial"/>
              </a:rPr>
              <a:t>Learning</a:t>
            </a:r>
            <a:r>
              <a:rPr lang="es-ES" sz="7700" dirty="0">
                <a:solidFill>
                  <a:srgbClr val="446F2C"/>
                </a:solidFill>
                <a:latin typeface="Community Light"/>
                <a:cs typeface="Arial"/>
              </a:rPr>
              <a:t> en el aula.</a:t>
            </a:r>
          </a:p>
        </p:txBody>
      </p:sp>
      <p:sp>
        <p:nvSpPr>
          <p:cNvPr id="40" name="Rectangle 39">
            <a:extLst>
              <a:ext uri="{FF2B5EF4-FFF2-40B4-BE49-F238E27FC236}">
                <a16:creationId xmlns:a16="http://schemas.microsoft.com/office/drawing/2014/main" id="{B04DF2EC-F295-6643-988D-03F019B9F80F}"/>
              </a:ext>
            </a:extLst>
          </p:cNvPr>
          <p:cNvSpPr/>
          <p:nvPr/>
        </p:nvSpPr>
        <p:spPr>
          <a:xfrm>
            <a:off x="2022249" y="993541"/>
            <a:ext cx="4075314"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es-ES" sz="3400">
                <a:solidFill>
                  <a:srgbClr val="5B696B"/>
                </a:solidFill>
                <a:latin typeface="Community"/>
              </a:rPr>
              <a:t>Profesorado</a:t>
            </a:r>
          </a:p>
        </p:txBody>
      </p:sp>
      <p:sp>
        <p:nvSpPr>
          <p:cNvPr id="41" name="Oval 40">
            <a:extLst>
              <a:ext uri="{FF2B5EF4-FFF2-40B4-BE49-F238E27FC236}">
                <a16:creationId xmlns:a16="http://schemas.microsoft.com/office/drawing/2014/main" id="{A0E80127-63E4-9A45-82C4-6A402E282381}"/>
              </a:ext>
            </a:extLst>
          </p:cNvPr>
          <p:cNvSpPr/>
          <p:nvPr/>
        </p:nvSpPr>
        <p:spPr>
          <a:xfrm>
            <a:off x="1286846" y="962503"/>
            <a:ext cx="509013" cy="509015"/>
          </a:xfrm>
          <a:prstGeom prst="ellipse">
            <a:avLst/>
          </a:prstGeom>
          <a:solidFill>
            <a:srgbClr val="D6E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42" name="Rectangle 41">
            <a:extLst>
              <a:ext uri="{FF2B5EF4-FFF2-40B4-BE49-F238E27FC236}">
                <a16:creationId xmlns:a16="http://schemas.microsoft.com/office/drawing/2014/main" id="{EDAA53E5-26F6-1A4B-BF28-1838AFF34C11}"/>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446F2C"/>
                </a:solidFill>
                <a:latin typeface="Community" panose="02000303040000020003" pitchFamily="2" charset="0"/>
              </a:rPr>
              <a:t>2</a:t>
            </a:r>
          </a:p>
        </p:txBody>
      </p:sp>
      <p:sp>
        <p:nvSpPr>
          <p:cNvPr id="43" name="Rectangle 42">
            <a:extLst>
              <a:ext uri="{FF2B5EF4-FFF2-40B4-BE49-F238E27FC236}">
                <a16:creationId xmlns:a16="http://schemas.microsoft.com/office/drawing/2014/main" id="{B05ACC49-9626-D84A-A374-3BC5D3453131}"/>
              </a:ext>
            </a:extLst>
          </p:cNvPr>
          <p:cNvSpPr/>
          <p:nvPr/>
        </p:nvSpPr>
        <p:spPr>
          <a:xfrm>
            <a:off x="1338805" y="4558683"/>
            <a:ext cx="4895455" cy="7835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200">
                <a:solidFill>
                  <a:srgbClr val="546779"/>
                </a:solidFill>
                <a:latin typeface="Community Light" panose="02000303040000020003" pitchFamily="2" charset="0"/>
              </a:rPr>
              <a:t>En el invierno de 2020, la instructora Kari Meixl reflexionaba sobre la mejor manera de impartir su curso de ventas profesionales en el Fox Valley Technical College (FVTC) de Wisconsin y hacerlo más dinámico.</a:t>
            </a:r>
          </a:p>
          <a:p>
            <a:endParaRPr lang="en-US" sz="3200" dirty="0">
              <a:solidFill>
                <a:srgbClr val="546779"/>
              </a:solidFill>
              <a:latin typeface="Community Light" panose="02000303040000020003" pitchFamily="2" charset="0"/>
            </a:endParaRPr>
          </a:p>
          <a:p>
            <a:pPr rtl="0"/>
            <a:r>
              <a:rPr lang="es-ES" sz="3200">
                <a:solidFill>
                  <a:srgbClr val="546779"/>
                </a:solidFill>
                <a:latin typeface="Community Light" panose="02000303040000020003" pitchFamily="2" charset="0"/>
              </a:rPr>
              <a:t>«Buscaba formas de incorporar materiales al curso que fueran más prácticos y pertinentes», explica Meixl. </a:t>
            </a:r>
          </a:p>
          <a:p>
            <a:endParaRPr lang="en-US" sz="3200" dirty="0">
              <a:solidFill>
                <a:srgbClr val="546779"/>
              </a:solidFill>
              <a:latin typeface="Community Light" panose="02000303040000020003" pitchFamily="2" charset="0"/>
            </a:endParaRPr>
          </a:p>
        </p:txBody>
      </p:sp>
      <p:sp>
        <p:nvSpPr>
          <p:cNvPr id="46" name="Rectangle 45">
            <a:extLst>
              <a:ext uri="{FF2B5EF4-FFF2-40B4-BE49-F238E27FC236}">
                <a16:creationId xmlns:a16="http://schemas.microsoft.com/office/drawing/2014/main" id="{D935BC31-E74B-AF42-AC50-0E76894160B9}"/>
              </a:ext>
            </a:extLst>
          </p:cNvPr>
          <p:cNvSpPr/>
          <p:nvPr/>
        </p:nvSpPr>
        <p:spPr>
          <a:xfrm>
            <a:off x="13155555" y="9074353"/>
            <a:ext cx="3856600" cy="1107996"/>
          </a:xfrm>
          <a:prstGeom prst="rect">
            <a:avLst/>
          </a:prstGeom>
        </p:spPr>
        <p:txBody>
          <a:bodyPr wrap="square" lIns="0" tIns="0" rIns="0" bIns="0">
            <a:spAutoFit/>
          </a:bodyPr>
          <a:lstStyle/>
          <a:p>
            <a:pPr rtl="0"/>
            <a:r>
              <a:rPr lang="es-ES" sz="2400" b="1">
                <a:solidFill>
                  <a:srgbClr val="556679"/>
                </a:solidFill>
                <a:latin typeface="Community Semibold" panose="02000303040000020003" pitchFamily="2" charset="0"/>
              </a:rPr>
              <a:t>Paul Sadiev</a:t>
            </a:r>
          </a:p>
          <a:p>
            <a:pPr rtl="0"/>
            <a:r>
              <a:rPr lang="es-ES" sz="2400">
                <a:solidFill>
                  <a:srgbClr val="556679"/>
                </a:solidFill>
                <a:latin typeface="Community" panose="02000303040000020003" pitchFamily="2" charset="0"/>
              </a:rPr>
              <a:t>Estudiante</a:t>
            </a:r>
          </a:p>
          <a:p>
            <a:pPr rtl="0"/>
            <a:r>
              <a:rPr lang="es-ES" sz="2400">
                <a:solidFill>
                  <a:srgbClr val="556679"/>
                </a:solidFill>
                <a:latin typeface="Community" panose="02000303040000020003" pitchFamily="2" charset="0"/>
              </a:rPr>
              <a:t>Fox Valley Technical College</a:t>
            </a:r>
          </a:p>
        </p:txBody>
      </p:sp>
      <p:sp>
        <p:nvSpPr>
          <p:cNvPr id="58" name="Rectangle 57">
            <a:extLst>
              <a:ext uri="{FF2B5EF4-FFF2-40B4-BE49-F238E27FC236}">
                <a16:creationId xmlns:a16="http://schemas.microsoft.com/office/drawing/2014/main" id="{0E4B2C88-9F06-0A48-A548-2FCDA16A1143}"/>
              </a:ext>
            </a:extLst>
          </p:cNvPr>
          <p:cNvSpPr/>
          <p:nvPr/>
        </p:nvSpPr>
        <p:spPr>
          <a:xfrm>
            <a:off x="6977838" y="4563895"/>
            <a:ext cx="5377713" cy="7835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200" dirty="0">
                <a:solidFill>
                  <a:srgbClr val="546779"/>
                </a:solidFill>
                <a:latin typeface="Community Light" panose="02000303040000020003" pitchFamily="2" charset="0"/>
              </a:rPr>
              <a:t>Una opción era LinkedIn </a:t>
            </a:r>
            <a:r>
              <a:rPr lang="es-ES" sz="3200" dirty="0" err="1">
                <a:solidFill>
                  <a:srgbClr val="546779"/>
                </a:solidFill>
                <a:latin typeface="Community Light" panose="02000303040000020003" pitchFamily="2" charset="0"/>
              </a:rPr>
              <a:t>Learning</a:t>
            </a:r>
            <a:r>
              <a:rPr lang="es-ES" sz="3200" dirty="0">
                <a:solidFill>
                  <a:srgbClr val="546779"/>
                </a:solidFill>
                <a:latin typeface="Community Light" panose="02000303040000020003" pitchFamily="2" charset="0"/>
              </a:rPr>
              <a:t>, puesto que el FVTC </a:t>
            </a:r>
            <a:br>
              <a:rPr lang="es-ES" sz="3200" dirty="0">
                <a:solidFill>
                  <a:srgbClr val="546779"/>
                </a:solidFill>
                <a:latin typeface="Community Light" panose="02000303040000020003" pitchFamily="2" charset="0"/>
              </a:rPr>
            </a:br>
            <a:r>
              <a:rPr lang="es-ES" sz="3200" dirty="0">
                <a:solidFill>
                  <a:srgbClr val="546779"/>
                </a:solidFill>
                <a:latin typeface="Community Light" panose="02000303040000020003" pitchFamily="2" charset="0"/>
              </a:rPr>
              <a:t>ya contaba con una suscripción general. Cuando echó un vistazo a la plataforma, </a:t>
            </a:r>
            <a:r>
              <a:rPr lang="es-ES" sz="3200" dirty="0" err="1">
                <a:solidFill>
                  <a:srgbClr val="546779"/>
                </a:solidFill>
                <a:latin typeface="Community Light" panose="02000303040000020003" pitchFamily="2" charset="0"/>
              </a:rPr>
              <a:t>Meixl</a:t>
            </a:r>
            <a:r>
              <a:rPr lang="es-ES" sz="3200" dirty="0">
                <a:solidFill>
                  <a:srgbClr val="546779"/>
                </a:solidFill>
                <a:latin typeface="Community Light" panose="02000303040000020003" pitchFamily="2" charset="0"/>
              </a:rPr>
              <a:t> quedó tan impresionada que ofreció su curso para comerciales a los estudiantes a través de ella.</a:t>
            </a:r>
          </a:p>
          <a:p>
            <a:endParaRPr lang="en-US" sz="3200" spc="-80" dirty="0">
              <a:solidFill>
                <a:srgbClr val="546779"/>
              </a:solidFill>
              <a:latin typeface="Community Light" panose="02000303040000020003" pitchFamily="2" charset="0"/>
            </a:endParaRPr>
          </a:p>
          <a:p>
            <a:pPr rtl="0"/>
            <a:r>
              <a:rPr lang="es-ES" sz="3200" dirty="0">
                <a:solidFill>
                  <a:srgbClr val="546779"/>
                </a:solidFill>
                <a:latin typeface="Community Light" panose="02000303040000020003" pitchFamily="2" charset="0"/>
              </a:rPr>
              <a:t>¿Cuál fue el resultado? Superó las expectativas. Los estudiantes no solo confirmaron que esto hizo que el curso fuera más atractivo, sino que también pudieron crear y desarrollar su perfil en la mayor red profesional del mundo.</a:t>
            </a:r>
          </a:p>
          <a:p>
            <a:endParaRPr lang="en-US" sz="3200" dirty="0">
              <a:solidFill>
                <a:srgbClr val="546779"/>
              </a:solidFill>
              <a:latin typeface="Community Light" panose="02000303040000020003" pitchFamily="2" charset="0"/>
            </a:endParaRPr>
          </a:p>
        </p:txBody>
      </p:sp>
      <p:sp>
        <p:nvSpPr>
          <p:cNvPr id="59" name="Rectangle 58">
            <a:extLst>
              <a:ext uri="{FF2B5EF4-FFF2-40B4-BE49-F238E27FC236}">
                <a16:creationId xmlns:a16="http://schemas.microsoft.com/office/drawing/2014/main" id="{5E7478A5-0D71-DC40-A26E-7A42E58C1BB3}"/>
              </a:ext>
            </a:extLst>
          </p:cNvPr>
          <p:cNvSpPr/>
          <p:nvPr/>
        </p:nvSpPr>
        <p:spPr>
          <a:xfrm>
            <a:off x="18135925" y="4563895"/>
            <a:ext cx="4902992" cy="6262601"/>
          </a:xfrm>
          <a:prstGeom prst="rect">
            <a:avLst/>
          </a:prstGeom>
          <a:solidFill>
            <a:srgbClr val="D6EBD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48ABFA90-920B-EA48-9900-6872780ABC6E}"/>
              </a:ext>
            </a:extLst>
          </p:cNvPr>
          <p:cNvSpPr/>
          <p:nvPr/>
        </p:nvSpPr>
        <p:spPr>
          <a:xfrm>
            <a:off x="18765530" y="5120025"/>
            <a:ext cx="3695602" cy="31244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2800" b="1" dirty="0">
                <a:solidFill>
                  <a:srgbClr val="446F2C"/>
                </a:solidFill>
                <a:latin typeface="Community Light" panose="02000303040000020003" pitchFamily="2" charset="0"/>
              </a:rPr>
              <a:t>«Es la mejor formación virtual que he hecho nunca. Ser capaz de completar el programa </a:t>
            </a:r>
            <a:br>
              <a:rPr lang="en-US" sz="2800" b="1" dirty="0">
                <a:solidFill>
                  <a:srgbClr val="446F2C"/>
                </a:solidFill>
                <a:latin typeface="Community Light" panose="02000303040000020003" pitchFamily="2" charset="0"/>
              </a:rPr>
            </a:br>
            <a:r>
              <a:rPr lang="es-ES" sz="2800" b="1" dirty="0">
                <a:solidFill>
                  <a:srgbClr val="446F2C"/>
                </a:solidFill>
                <a:latin typeface="Community Light" panose="02000303040000020003" pitchFamily="2" charset="0"/>
              </a:rPr>
              <a:t>a mi ritmo me motivaba a querer volver y seguir aprendiendo.»</a:t>
            </a:r>
          </a:p>
          <a:p>
            <a:endParaRPr lang="en-US" sz="2800" b="1" dirty="0">
              <a:solidFill>
                <a:srgbClr val="446F2C"/>
              </a:solidFill>
              <a:latin typeface="Community Light" panose="02000303040000020003" pitchFamily="2" charset="0"/>
            </a:endParaRPr>
          </a:p>
        </p:txBody>
      </p:sp>
      <p:sp>
        <p:nvSpPr>
          <p:cNvPr id="62" name="Rectangle 61">
            <a:extLst>
              <a:ext uri="{FF2B5EF4-FFF2-40B4-BE49-F238E27FC236}">
                <a16:creationId xmlns:a16="http://schemas.microsoft.com/office/drawing/2014/main" id="{BA27BFA2-ADD4-3646-851A-62E8FEC45971}"/>
              </a:ext>
            </a:extLst>
          </p:cNvPr>
          <p:cNvSpPr/>
          <p:nvPr/>
        </p:nvSpPr>
        <p:spPr>
          <a:xfrm>
            <a:off x="18765530" y="9074353"/>
            <a:ext cx="3856600" cy="1107996"/>
          </a:xfrm>
          <a:prstGeom prst="rect">
            <a:avLst/>
          </a:prstGeom>
        </p:spPr>
        <p:txBody>
          <a:bodyPr wrap="square" lIns="0" tIns="0" rIns="0" bIns="0">
            <a:spAutoFit/>
          </a:bodyPr>
          <a:lstStyle/>
          <a:p>
            <a:pPr rtl="0"/>
            <a:r>
              <a:rPr lang="es-ES" sz="2400" b="1">
                <a:solidFill>
                  <a:srgbClr val="556679"/>
                </a:solidFill>
                <a:latin typeface="Community Semibold" panose="02000303040000020003" pitchFamily="2" charset="0"/>
              </a:rPr>
              <a:t>Ellizer Clune</a:t>
            </a:r>
          </a:p>
          <a:p>
            <a:pPr rtl="0"/>
            <a:r>
              <a:rPr lang="es-ES" sz="2400">
                <a:solidFill>
                  <a:srgbClr val="556679"/>
                </a:solidFill>
                <a:latin typeface="Community" panose="02000303040000020003" pitchFamily="2" charset="0"/>
              </a:rPr>
              <a:t>Estudiante</a:t>
            </a:r>
          </a:p>
          <a:p>
            <a:pPr rtl="0"/>
            <a:r>
              <a:rPr lang="es-ES" sz="2400">
                <a:solidFill>
                  <a:srgbClr val="556679"/>
                </a:solidFill>
                <a:latin typeface="Community" panose="02000303040000020003" pitchFamily="2" charset="0"/>
              </a:rPr>
              <a:t>Fox Valley Technical College</a:t>
            </a:r>
          </a:p>
        </p:txBody>
      </p:sp>
    </p:spTree>
    <p:extLst>
      <p:ext uri="{BB962C8B-B14F-4D97-AF65-F5344CB8AC3E}">
        <p14:creationId xmlns:p14="http://schemas.microsoft.com/office/powerpoint/2010/main" val="1905448674"/>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BA1C046-F6FB-C14A-8CC8-CD8CEB43E6A5}"/>
              </a:ext>
            </a:extLst>
          </p:cNvPr>
          <p:cNvGrpSpPr/>
          <p:nvPr/>
        </p:nvGrpSpPr>
        <p:grpSpPr>
          <a:xfrm>
            <a:off x="1362560" y="5169952"/>
            <a:ext cx="10872239" cy="3376095"/>
            <a:chOff x="1362560" y="3216827"/>
            <a:chExt cx="10872239" cy="3376095"/>
          </a:xfrm>
        </p:grpSpPr>
        <p:sp>
          <p:nvSpPr>
            <p:cNvPr id="12" name="Oval 11">
              <a:extLst>
                <a:ext uri="{FF2B5EF4-FFF2-40B4-BE49-F238E27FC236}">
                  <a16:creationId xmlns:a16="http://schemas.microsoft.com/office/drawing/2014/main" id="{53594586-8587-5143-B02D-283C61E099EA}"/>
                </a:ext>
              </a:extLst>
            </p:cNvPr>
            <p:cNvSpPr/>
            <p:nvPr/>
          </p:nvSpPr>
          <p:spPr>
            <a:xfrm>
              <a:off x="1362560" y="3437515"/>
              <a:ext cx="1188720" cy="1188719"/>
            </a:xfrm>
            <a:prstGeom prst="ellipse">
              <a:avLst/>
            </a:prstGeom>
            <a:solidFill>
              <a:srgbClr val="FAE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u="none" strike="noStrike" kern="1200" cap="none" spc="0" normalizeH="0" baseline="0" noProof="0">
                <a:ln>
                  <a:noFill/>
                </a:ln>
                <a:solidFill>
                  <a:prstClr val="white"/>
                </a:solidFill>
                <a:effectLst/>
                <a:uLnTx/>
                <a:uFillTx/>
                <a:latin typeface="Community Light" panose="02000303040000020003" pitchFamily="2" charset="0"/>
              </a:endParaRPr>
            </a:p>
          </p:txBody>
        </p:sp>
        <p:sp>
          <p:nvSpPr>
            <p:cNvPr id="13" name="Rectangle 12">
              <a:extLst>
                <a:ext uri="{FF2B5EF4-FFF2-40B4-BE49-F238E27FC236}">
                  <a16:creationId xmlns:a16="http://schemas.microsoft.com/office/drawing/2014/main" id="{CBCF7BAF-731D-9541-8CB2-1D1D180B0858}"/>
                </a:ext>
              </a:extLst>
            </p:cNvPr>
            <p:cNvSpPr/>
            <p:nvPr/>
          </p:nvSpPr>
          <p:spPr>
            <a:xfrm>
              <a:off x="1573967" y="3582645"/>
              <a:ext cx="765906" cy="920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es-ES" sz="7000" u="none" strike="noStrike" kern="1200" cap="none" normalizeH="0" baseline="0">
                  <a:ln>
                    <a:noFill/>
                  </a:ln>
                  <a:solidFill>
                    <a:srgbClr val="935706"/>
                  </a:solidFill>
                  <a:effectLst/>
                  <a:uLnTx/>
                  <a:uFillTx/>
                  <a:latin typeface="Community" panose="02000303040000020003" pitchFamily="2" charset="0"/>
                </a:rPr>
                <a:t>3</a:t>
              </a:r>
            </a:p>
          </p:txBody>
        </p:sp>
        <p:sp>
          <p:nvSpPr>
            <p:cNvPr id="14" name="Rectangle 13">
              <a:extLst>
                <a:ext uri="{FF2B5EF4-FFF2-40B4-BE49-F238E27FC236}">
                  <a16:creationId xmlns:a16="http://schemas.microsoft.com/office/drawing/2014/main" id="{440DF8E9-6043-5640-9C14-353BB73128F5}"/>
                </a:ext>
              </a:extLst>
            </p:cNvPr>
            <p:cNvSpPr/>
            <p:nvPr/>
          </p:nvSpPr>
          <p:spPr>
            <a:xfrm>
              <a:off x="2947673" y="3216827"/>
              <a:ext cx="9287126" cy="3376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lvl="0" rtl="0">
                <a:lnSpc>
                  <a:spcPct val="90000"/>
                </a:lnSpc>
                <a:spcBef>
                  <a:spcPct val="0"/>
                </a:spcBef>
                <a:spcAft>
                  <a:spcPct val="0"/>
                </a:spcAft>
                <a:defRPr/>
              </a:pPr>
              <a:r>
                <a:rPr lang="es-ES" sz="12000" dirty="0">
                  <a:solidFill>
                    <a:srgbClr val="5B696B"/>
                  </a:solidFill>
                  <a:latin typeface="Community Light" panose="02000303040000020003" pitchFamily="2" charset="0"/>
                </a:rPr>
                <a:t>Promoción por parte de los estudiantes</a:t>
              </a:r>
            </a:p>
          </p:txBody>
        </p:sp>
      </p:grpSp>
      <p:pic>
        <p:nvPicPr>
          <p:cNvPr id="17" name="Picture 16" descr="A close up of a sign&#10;&#10;Description automatically generated">
            <a:extLst>
              <a:ext uri="{FF2B5EF4-FFF2-40B4-BE49-F238E27FC236}">
                <a16:creationId xmlns:a16="http://schemas.microsoft.com/office/drawing/2014/main" id="{9A3194A4-00C0-614B-8252-13EB3CA23010}"/>
              </a:ext>
            </a:extLst>
          </p:cNvPr>
          <p:cNvPicPr>
            <a:picLocks noChangeAspect="1"/>
          </p:cNvPicPr>
          <p:nvPr/>
        </p:nvPicPr>
        <p:blipFill>
          <a:blip r:embed="rId3"/>
          <a:stretch>
            <a:fillRect/>
          </a:stretch>
        </p:blipFill>
        <p:spPr>
          <a:xfrm>
            <a:off x="1362560" y="12811147"/>
            <a:ext cx="2090791" cy="287116"/>
          </a:xfrm>
          <a:prstGeom prst="rect">
            <a:avLst/>
          </a:prstGeom>
        </p:spPr>
      </p:pic>
      <p:pic>
        <p:nvPicPr>
          <p:cNvPr id="5" name="Picture 4">
            <a:extLst>
              <a:ext uri="{FF2B5EF4-FFF2-40B4-BE49-F238E27FC236}">
                <a16:creationId xmlns:a16="http://schemas.microsoft.com/office/drawing/2014/main" id="{F1FA6105-2C96-E549-976D-E446E8D868F4}"/>
              </a:ext>
            </a:extLst>
          </p:cNvPr>
          <p:cNvPicPr>
            <a:picLocks noChangeAspect="1"/>
          </p:cNvPicPr>
          <p:nvPr/>
        </p:nvPicPr>
        <p:blipFill>
          <a:blip r:embed="rId4"/>
          <a:stretch>
            <a:fillRect/>
          </a:stretch>
        </p:blipFill>
        <p:spPr>
          <a:xfrm>
            <a:off x="12234799" y="0"/>
            <a:ext cx="12152376" cy="13716000"/>
          </a:xfrm>
          <a:prstGeom prst="rect">
            <a:avLst/>
          </a:prstGeom>
        </p:spPr>
      </p:pic>
      <p:sp>
        <p:nvSpPr>
          <p:cNvPr id="8" name="Rectangle 7">
            <a:extLst>
              <a:ext uri="{FF2B5EF4-FFF2-40B4-BE49-F238E27FC236}">
                <a16:creationId xmlns:a16="http://schemas.microsoft.com/office/drawing/2014/main" id="{9D1BAF3C-8103-FB44-BF64-668614BB0CB5}"/>
              </a:ext>
            </a:extLst>
          </p:cNvPr>
          <p:cNvSpPr/>
          <p:nvPr/>
        </p:nvSpPr>
        <p:spPr>
          <a:xfrm>
            <a:off x="2947673" y="9968526"/>
            <a:ext cx="7350569" cy="777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es-ES" sz="3400" dirty="0">
                <a:solidFill>
                  <a:srgbClr val="935806"/>
                </a:solidFill>
                <a:latin typeface="Community" panose="02000303040000020003" pitchFamily="2" charset="0"/>
              </a:rPr>
              <a:t>Impulsa el activismo a través del programa de expertos de LinkedIn </a:t>
            </a:r>
            <a:r>
              <a:rPr lang="es-ES" sz="3400" dirty="0" err="1">
                <a:solidFill>
                  <a:srgbClr val="935806"/>
                </a:solidFill>
                <a:latin typeface="Community" panose="02000303040000020003" pitchFamily="2" charset="0"/>
              </a:rPr>
              <a:t>Learning</a:t>
            </a:r>
            <a:endParaRPr lang="es-ES" sz="3400" dirty="0">
              <a:solidFill>
                <a:srgbClr val="935806"/>
              </a:solidFill>
              <a:latin typeface="Community" panose="02000303040000020003" pitchFamily="2" charset="0"/>
            </a:endParaRPr>
          </a:p>
        </p:txBody>
      </p:sp>
    </p:spTree>
    <p:extLst>
      <p:ext uri="{BB962C8B-B14F-4D97-AF65-F5344CB8AC3E}">
        <p14:creationId xmlns:p14="http://schemas.microsoft.com/office/powerpoint/2010/main" val="1409575139"/>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37" name="Rectangle 36">
            <a:extLst>
              <a:ext uri="{FF2B5EF4-FFF2-40B4-BE49-F238E27FC236}">
                <a16:creationId xmlns:a16="http://schemas.microsoft.com/office/drawing/2014/main" id="{3827FB32-A2AB-4143-A78E-E7749DD73118}"/>
              </a:ext>
            </a:extLst>
          </p:cNvPr>
          <p:cNvSpPr/>
          <p:nvPr/>
        </p:nvSpPr>
        <p:spPr>
          <a:xfrm>
            <a:off x="1297530" y="4920964"/>
            <a:ext cx="6657750" cy="573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200" dirty="0">
                <a:solidFill>
                  <a:srgbClr val="546779"/>
                </a:solidFill>
                <a:latin typeface="Community Light" panose="02000303040000020003" pitchFamily="2" charset="0"/>
              </a:rPr>
              <a:t>En cualquier organización, una estrategia descendente tiene sus límites. Esto es especialmente cierto en la enseñanza superior, ya que los estudiantes suelen guiarse por las tendencias entre sus compañeros.</a:t>
            </a:r>
          </a:p>
          <a:p>
            <a:endParaRPr lang="en-US" sz="3200" dirty="0">
              <a:solidFill>
                <a:srgbClr val="546779"/>
              </a:solidFill>
              <a:latin typeface="Community Light" panose="02000303040000020003" pitchFamily="2" charset="0"/>
            </a:endParaRPr>
          </a:p>
          <a:p>
            <a:pPr rtl="0"/>
            <a:r>
              <a:rPr lang="es-ES" sz="3200" dirty="0">
                <a:solidFill>
                  <a:srgbClr val="546779"/>
                </a:solidFill>
                <a:latin typeface="Community Light" panose="02000303040000020003" pitchFamily="2" charset="0"/>
              </a:rPr>
              <a:t>Por tanto, para que la estrategia de adopción de LinkedIn llegue a buen puerto en tu institución, no solo necesitas el apoyo de la administración, el profesorado y los servicios de orientación profesional. También debes contar con los alumnos.</a:t>
            </a:r>
          </a:p>
          <a:p>
            <a:endParaRPr lang="en-US" sz="3200" dirty="0">
              <a:solidFill>
                <a:srgbClr val="546779"/>
              </a:solidFill>
              <a:latin typeface="Community Light" panose="02000303040000020003" pitchFamily="2" charset="0"/>
            </a:endParaRPr>
          </a:p>
        </p:txBody>
      </p:sp>
      <p:sp>
        <p:nvSpPr>
          <p:cNvPr id="47" name="Rectangle 46">
            <a:extLst>
              <a:ext uri="{FF2B5EF4-FFF2-40B4-BE49-F238E27FC236}">
                <a16:creationId xmlns:a16="http://schemas.microsoft.com/office/drawing/2014/main" id="{31A8EAEC-9687-7A42-91AF-C73BB022A7F6}"/>
              </a:ext>
            </a:extLst>
          </p:cNvPr>
          <p:cNvSpPr/>
          <p:nvPr/>
        </p:nvSpPr>
        <p:spPr>
          <a:xfrm>
            <a:off x="1280226" y="1692559"/>
            <a:ext cx="21711596"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es-ES" sz="7700" dirty="0">
                <a:solidFill>
                  <a:srgbClr val="935706"/>
                </a:solidFill>
                <a:latin typeface="Community Light"/>
                <a:cs typeface="Arial"/>
              </a:rPr>
              <a:t>Usa el programa de expertos de LinkedIn </a:t>
            </a:r>
            <a:r>
              <a:rPr lang="es-ES" sz="7700" dirty="0" err="1">
                <a:solidFill>
                  <a:srgbClr val="935706"/>
                </a:solidFill>
                <a:latin typeface="Community Light"/>
                <a:cs typeface="Arial"/>
              </a:rPr>
              <a:t>Learning</a:t>
            </a:r>
            <a:r>
              <a:rPr lang="es-ES" sz="7700" dirty="0">
                <a:solidFill>
                  <a:srgbClr val="935706"/>
                </a:solidFill>
                <a:latin typeface="Community Light"/>
                <a:cs typeface="Arial"/>
              </a:rPr>
              <a:t> para impulsar la promoción por parte de los estudiantes.</a:t>
            </a:r>
          </a:p>
        </p:txBody>
      </p:sp>
      <p:sp>
        <p:nvSpPr>
          <p:cNvPr id="59" name="Rectangle 58">
            <a:extLst>
              <a:ext uri="{FF2B5EF4-FFF2-40B4-BE49-F238E27FC236}">
                <a16:creationId xmlns:a16="http://schemas.microsoft.com/office/drawing/2014/main" id="{D1EC0C08-7BD4-3043-B944-F305E061E97E}"/>
              </a:ext>
            </a:extLst>
          </p:cNvPr>
          <p:cNvSpPr/>
          <p:nvPr/>
        </p:nvSpPr>
        <p:spPr>
          <a:xfrm>
            <a:off x="9007365" y="4920964"/>
            <a:ext cx="6657750" cy="6509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200" dirty="0">
                <a:solidFill>
                  <a:srgbClr val="546779"/>
                </a:solidFill>
                <a:latin typeface="Community Light" panose="02000303040000020003" pitchFamily="2" charset="0"/>
              </a:rPr>
              <a:t>Participa en el </a:t>
            </a:r>
            <a:r>
              <a:rPr lang="es-ES" sz="3200" dirty="0">
                <a:solidFill>
                  <a:srgbClr val="935706"/>
                </a:solidFill>
                <a:latin typeface="Community Light" panose="02000303040000020003" pitchFamily="2" charset="0"/>
                <a:hlinkClick r:id="rId4">
                  <a:extLst>
                    <a:ext uri="{A12FA001-AC4F-418D-AE19-62706E023703}">
                      <ahyp:hlinkClr xmlns:ahyp="http://schemas.microsoft.com/office/drawing/2018/hyperlinkcolor" val="tx"/>
                    </a:ext>
                  </a:extLst>
                </a:hlinkClick>
              </a:rPr>
              <a:t>programa de expertos de LinkedIn Learning</a:t>
            </a:r>
            <a:r>
              <a:rPr lang="es-ES" sz="3200" dirty="0">
                <a:solidFill>
                  <a:srgbClr val="546779"/>
                </a:solidFill>
                <a:latin typeface="Community Light" panose="02000303040000020003" pitchFamily="2" charset="0"/>
              </a:rPr>
              <a:t>. Esta iniciativa ofrece a los estudiantes la oportunidad de convertirse en embajadores de LinkedIn para conseguir experiencia en liderazgo, una cartera de proyectos, una carta de recomendación de LinkedIn y una red de contactos de mejor calidad.</a:t>
            </a:r>
          </a:p>
          <a:p>
            <a:endParaRPr lang="en-US" sz="3200" dirty="0">
              <a:solidFill>
                <a:srgbClr val="546779"/>
              </a:solidFill>
              <a:latin typeface="Community Light" panose="02000303040000020003" pitchFamily="2" charset="0"/>
            </a:endParaRPr>
          </a:p>
          <a:p>
            <a:pPr rtl="0"/>
            <a:r>
              <a:rPr lang="es-ES" sz="3200" dirty="0">
                <a:solidFill>
                  <a:srgbClr val="546779"/>
                </a:solidFill>
                <a:latin typeface="Community Light" panose="02000303040000020003" pitchFamily="2" charset="0"/>
              </a:rPr>
              <a:t>Además, estos expertos generan interacción de LinkedIn para tu institución. Dan conferencias, participan en clases y animan a otros compañeros a tomar las riendas de su trayectoria profesional.</a:t>
            </a:r>
          </a:p>
          <a:p>
            <a:endParaRPr lang="en-US" sz="3200" dirty="0">
              <a:solidFill>
                <a:srgbClr val="546779"/>
              </a:solidFill>
              <a:latin typeface="Community Light" panose="02000303040000020003" pitchFamily="2" charset="0"/>
            </a:endParaRPr>
          </a:p>
          <a:p>
            <a:endParaRPr lang="en-US" sz="3200" dirty="0">
              <a:solidFill>
                <a:srgbClr val="546779"/>
              </a:solidFill>
              <a:latin typeface="Community Light" panose="02000303040000020003" pitchFamily="2" charset="0"/>
            </a:endParaRPr>
          </a:p>
        </p:txBody>
      </p:sp>
      <p:sp>
        <p:nvSpPr>
          <p:cNvPr id="40" name="Rectangle 39">
            <a:extLst>
              <a:ext uri="{FF2B5EF4-FFF2-40B4-BE49-F238E27FC236}">
                <a16:creationId xmlns:a16="http://schemas.microsoft.com/office/drawing/2014/main" id="{B04DF2EC-F295-6643-988D-03F019B9F80F}"/>
              </a:ext>
            </a:extLst>
          </p:cNvPr>
          <p:cNvSpPr/>
          <p:nvPr/>
        </p:nvSpPr>
        <p:spPr>
          <a:xfrm>
            <a:off x="2022248" y="993541"/>
            <a:ext cx="7464651"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es-ES" sz="3400" dirty="0">
                <a:solidFill>
                  <a:srgbClr val="5B696B"/>
                </a:solidFill>
                <a:latin typeface="Community"/>
              </a:rPr>
              <a:t>Promoción por parte de los estudiantes</a:t>
            </a:r>
          </a:p>
        </p:txBody>
      </p:sp>
      <p:sp>
        <p:nvSpPr>
          <p:cNvPr id="41" name="Oval 40">
            <a:extLst>
              <a:ext uri="{FF2B5EF4-FFF2-40B4-BE49-F238E27FC236}">
                <a16:creationId xmlns:a16="http://schemas.microsoft.com/office/drawing/2014/main" id="{A0E80127-63E4-9A45-82C4-6A402E282381}"/>
              </a:ext>
            </a:extLst>
          </p:cNvPr>
          <p:cNvSpPr/>
          <p:nvPr/>
        </p:nvSpPr>
        <p:spPr>
          <a:xfrm>
            <a:off x="1286846" y="962503"/>
            <a:ext cx="509013" cy="509015"/>
          </a:xfrm>
          <a:prstGeom prst="ellipse">
            <a:avLst/>
          </a:prstGeom>
          <a:solidFill>
            <a:srgbClr val="FAE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42" name="Rectangle 41">
            <a:extLst>
              <a:ext uri="{FF2B5EF4-FFF2-40B4-BE49-F238E27FC236}">
                <a16:creationId xmlns:a16="http://schemas.microsoft.com/office/drawing/2014/main" id="{EDAA53E5-26F6-1A4B-BF28-1838AFF34C11}"/>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935706"/>
                </a:solidFill>
                <a:latin typeface="Community" panose="02000303040000020003" pitchFamily="2" charset="0"/>
              </a:rPr>
              <a:t>3</a:t>
            </a:r>
          </a:p>
        </p:txBody>
      </p:sp>
      <p:sp>
        <p:nvSpPr>
          <p:cNvPr id="35" name="Rectangle 34">
            <a:extLst>
              <a:ext uri="{FF2B5EF4-FFF2-40B4-BE49-F238E27FC236}">
                <a16:creationId xmlns:a16="http://schemas.microsoft.com/office/drawing/2014/main" id="{84589279-068E-914E-AA97-CF208801B861}"/>
              </a:ext>
            </a:extLst>
          </p:cNvPr>
          <p:cNvSpPr/>
          <p:nvPr/>
        </p:nvSpPr>
        <p:spPr>
          <a:xfrm>
            <a:off x="16667094" y="4916234"/>
            <a:ext cx="6657750" cy="573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200" dirty="0">
                <a:solidFill>
                  <a:srgbClr val="546779"/>
                </a:solidFill>
                <a:latin typeface="Community Light" panose="02000303040000020003" pitchFamily="2" charset="0"/>
              </a:rPr>
              <a:t>Cientos de estudiantes han participado en el programa e inspirado a miles más a desarrollar su marca personal en la mayor red profesional del mundo. Es una gran forma de ampliar las oportunidades laborales de tu institución sin un esfuerzo adicional por tu parte. </a:t>
            </a:r>
          </a:p>
          <a:p>
            <a:endParaRPr lang="en-US" sz="3200" dirty="0">
              <a:solidFill>
                <a:srgbClr val="546779"/>
              </a:solidFill>
              <a:latin typeface="Community Light" panose="02000303040000020003" pitchFamily="2" charset="0"/>
            </a:endParaRPr>
          </a:p>
        </p:txBody>
      </p:sp>
    </p:spTree>
    <p:extLst>
      <p:ext uri="{BB962C8B-B14F-4D97-AF65-F5344CB8AC3E}">
        <p14:creationId xmlns:p14="http://schemas.microsoft.com/office/powerpoint/2010/main" val="384954728"/>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47" name="Rectangle 46">
            <a:extLst>
              <a:ext uri="{FF2B5EF4-FFF2-40B4-BE49-F238E27FC236}">
                <a16:creationId xmlns:a16="http://schemas.microsoft.com/office/drawing/2014/main" id="{31A8EAEC-9687-7A42-91AF-C73BB022A7F6}"/>
              </a:ext>
            </a:extLst>
          </p:cNvPr>
          <p:cNvSpPr/>
          <p:nvPr/>
        </p:nvSpPr>
        <p:spPr>
          <a:xfrm>
            <a:off x="1280226" y="1692559"/>
            <a:ext cx="21711596"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es-ES" sz="7700" dirty="0">
                <a:solidFill>
                  <a:srgbClr val="935706"/>
                </a:solidFill>
                <a:latin typeface="Community Light"/>
                <a:cs typeface="Arial"/>
              </a:rPr>
              <a:t>Usa el programa de expertos de LinkedIn </a:t>
            </a:r>
            <a:r>
              <a:rPr lang="es-ES" sz="7700" dirty="0" err="1">
                <a:solidFill>
                  <a:srgbClr val="935706"/>
                </a:solidFill>
                <a:latin typeface="Community Light"/>
                <a:cs typeface="Arial"/>
              </a:rPr>
              <a:t>Learning</a:t>
            </a:r>
            <a:r>
              <a:rPr lang="es-ES" sz="7700" dirty="0">
                <a:solidFill>
                  <a:srgbClr val="935706"/>
                </a:solidFill>
                <a:latin typeface="Community Light"/>
                <a:cs typeface="Arial"/>
              </a:rPr>
              <a:t> para impulsar la promoción por parte de los estudiantes.</a:t>
            </a:r>
          </a:p>
        </p:txBody>
      </p:sp>
      <p:sp>
        <p:nvSpPr>
          <p:cNvPr id="40" name="Rectangle 39">
            <a:extLst>
              <a:ext uri="{FF2B5EF4-FFF2-40B4-BE49-F238E27FC236}">
                <a16:creationId xmlns:a16="http://schemas.microsoft.com/office/drawing/2014/main" id="{B04DF2EC-F295-6643-988D-03F019B9F80F}"/>
              </a:ext>
            </a:extLst>
          </p:cNvPr>
          <p:cNvSpPr/>
          <p:nvPr/>
        </p:nvSpPr>
        <p:spPr>
          <a:xfrm>
            <a:off x="2022248" y="993541"/>
            <a:ext cx="7624671"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es-ES" sz="3400" dirty="0">
                <a:solidFill>
                  <a:srgbClr val="5B696B"/>
                </a:solidFill>
                <a:latin typeface="Community"/>
              </a:rPr>
              <a:t>Promoción por parte de los estudiantes</a:t>
            </a:r>
          </a:p>
        </p:txBody>
      </p:sp>
      <p:sp>
        <p:nvSpPr>
          <p:cNvPr id="41" name="Oval 40">
            <a:extLst>
              <a:ext uri="{FF2B5EF4-FFF2-40B4-BE49-F238E27FC236}">
                <a16:creationId xmlns:a16="http://schemas.microsoft.com/office/drawing/2014/main" id="{A0E80127-63E4-9A45-82C4-6A402E282381}"/>
              </a:ext>
            </a:extLst>
          </p:cNvPr>
          <p:cNvSpPr/>
          <p:nvPr/>
        </p:nvSpPr>
        <p:spPr>
          <a:xfrm>
            <a:off x="1286846" y="962503"/>
            <a:ext cx="509013" cy="509015"/>
          </a:xfrm>
          <a:prstGeom prst="ellipse">
            <a:avLst/>
          </a:prstGeom>
          <a:solidFill>
            <a:srgbClr val="FAE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42" name="Rectangle 41">
            <a:extLst>
              <a:ext uri="{FF2B5EF4-FFF2-40B4-BE49-F238E27FC236}">
                <a16:creationId xmlns:a16="http://schemas.microsoft.com/office/drawing/2014/main" id="{EDAA53E5-26F6-1A4B-BF28-1838AFF34C11}"/>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935706"/>
                </a:solidFill>
                <a:latin typeface="Community" panose="02000303040000020003" pitchFamily="2" charset="0"/>
              </a:rPr>
              <a:t>3</a:t>
            </a:r>
          </a:p>
        </p:txBody>
      </p:sp>
      <p:sp>
        <p:nvSpPr>
          <p:cNvPr id="43" name="Rectangle 42">
            <a:extLst>
              <a:ext uri="{FF2B5EF4-FFF2-40B4-BE49-F238E27FC236}">
                <a16:creationId xmlns:a16="http://schemas.microsoft.com/office/drawing/2014/main" id="{F631C09F-DDFF-004B-8C77-87C6953A1074}"/>
              </a:ext>
            </a:extLst>
          </p:cNvPr>
          <p:cNvSpPr/>
          <p:nvPr/>
        </p:nvSpPr>
        <p:spPr>
          <a:xfrm>
            <a:off x="1332589" y="6593223"/>
            <a:ext cx="4220412" cy="3431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4400">
                <a:solidFill>
                  <a:srgbClr val="935706"/>
                </a:solidFill>
                <a:latin typeface="Community" panose="02000303040000020003" pitchFamily="2" charset="0"/>
              </a:rPr>
              <a:t>Las instituciones que participan en esta iniciativa obtienen:</a:t>
            </a:r>
          </a:p>
        </p:txBody>
      </p:sp>
      <p:grpSp>
        <p:nvGrpSpPr>
          <p:cNvPr id="9" name="Group 8">
            <a:extLst>
              <a:ext uri="{FF2B5EF4-FFF2-40B4-BE49-F238E27FC236}">
                <a16:creationId xmlns:a16="http://schemas.microsoft.com/office/drawing/2014/main" id="{1F19ACC8-3A99-C24E-BF16-604F92CF942A}"/>
              </a:ext>
            </a:extLst>
          </p:cNvPr>
          <p:cNvGrpSpPr/>
          <p:nvPr/>
        </p:nvGrpSpPr>
        <p:grpSpPr>
          <a:xfrm>
            <a:off x="6782761" y="5787998"/>
            <a:ext cx="16972249" cy="5041696"/>
            <a:chOff x="6782761" y="5787998"/>
            <a:chExt cx="16972249" cy="5041696"/>
          </a:xfrm>
        </p:grpSpPr>
        <p:sp>
          <p:nvSpPr>
            <p:cNvPr id="63" name="Oval 62">
              <a:extLst>
                <a:ext uri="{FF2B5EF4-FFF2-40B4-BE49-F238E27FC236}">
                  <a16:creationId xmlns:a16="http://schemas.microsoft.com/office/drawing/2014/main" id="{B715A29A-200C-FB43-9875-67F076387752}"/>
                </a:ext>
              </a:extLst>
            </p:cNvPr>
            <p:cNvSpPr/>
            <p:nvPr/>
          </p:nvSpPr>
          <p:spPr>
            <a:xfrm>
              <a:off x="18308526" y="5787998"/>
              <a:ext cx="5050006" cy="5014806"/>
            </a:xfrm>
            <a:prstGeom prst="ellipse">
              <a:avLst/>
            </a:prstGeom>
            <a:solidFill>
              <a:srgbClr val="FAE0B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a:solidFill>
                  <a:srgbClr val="FFFFFF"/>
                </a:solidFill>
                <a:latin typeface="Community" panose="02000303040000020003" pitchFamily="2" charset="0"/>
                <a:ea typeface="+mn-ea"/>
              </a:endParaRPr>
            </a:p>
          </p:txBody>
        </p:sp>
        <p:grpSp>
          <p:nvGrpSpPr>
            <p:cNvPr id="6" name="Group 5">
              <a:extLst>
                <a:ext uri="{FF2B5EF4-FFF2-40B4-BE49-F238E27FC236}">
                  <a16:creationId xmlns:a16="http://schemas.microsoft.com/office/drawing/2014/main" id="{75F7CC7F-A753-EB4D-B6AD-6FD6E4FC1C07}"/>
                </a:ext>
              </a:extLst>
            </p:cNvPr>
            <p:cNvGrpSpPr/>
            <p:nvPr/>
          </p:nvGrpSpPr>
          <p:grpSpPr>
            <a:xfrm>
              <a:off x="17880183" y="6448742"/>
              <a:ext cx="5874827" cy="3575501"/>
              <a:chOff x="17829384" y="6765564"/>
              <a:chExt cx="5874827" cy="3575501"/>
            </a:xfrm>
          </p:grpSpPr>
          <p:sp>
            <p:nvSpPr>
              <p:cNvPr id="64" name="TextBox 63">
                <a:extLst>
                  <a:ext uri="{FF2B5EF4-FFF2-40B4-BE49-F238E27FC236}">
                    <a16:creationId xmlns:a16="http://schemas.microsoft.com/office/drawing/2014/main" id="{3D0402F7-10A8-944C-96E6-FD0DF8C55140}"/>
                  </a:ext>
                </a:extLst>
              </p:cNvPr>
              <p:cNvSpPr txBox="1"/>
              <p:nvPr/>
            </p:nvSpPr>
            <p:spPr>
              <a:xfrm>
                <a:off x="18848468" y="8494406"/>
                <a:ext cx="3836658" cy="1846659"/>
              </a:xfrm>
              <a:prstGeom prst="rect">
                <a:avLst/>
              </a:prstGeom>
            </p:spPr>
            <p:txBody>
              <a:bodyPr vert="horz" wrap="square" lIns="0" tIns="0" rIns="0" bIns="0" rtlCol="0">
                <a:spAutoFit/>
              </a:bodyPr>
              <a:lstStyle>
                <a:defPPr>
                  <a:defRPr lang="en-US"/>
                </a:defPPr>
              </a:lstStyle>
              <a:p>
                <a:pPr algn="ctr" rtl="0"/>
                <a:r>
                  <a:rPr lang="es-ES" sz="4000" dirty="0">
                    <a:solidFill>
                      <a:srgbClr val="546779"/>
                    </a:solidFill>
                    <a:latin typeface="Community Light" panose="02000303040000020003" pitchFamily="2" charset="0"/>
                  </a:rPr>
                  <a:t>más alta la tasa de activación de LinkedIn </a:t>
                </a:r>
                <a:r>
                  <a:rPr lang="es-ES" sz="4000" dirty="0" err="1">
                    <a:solidFill>
                      <a:srgbClr val="546779"/>
                    </a:solidFill>
                    <a:latin typeface="Community Light" panose="02000303040000020003" pitchFamily="2" charset="0"/>
                  </a:rPr>
                  <a:t>Learning</a:t>
                </a:r>
                <a:endParaRPr lang="es-ES" sz="4000" dirty="0">
                  <a:solidFill>
                    <a:srgbClr val="546779"/>
                  </a:solidFill>
                  <a:latin typeface="Community Light" panose="02000303040000020003" pitchFamily="2" charset="0"/>
                </a:endParaRPr>
              </a:p>
            </p:txBody>
          </p:sp>
          <p:sp>
            <p:nvSpPr>
              <p:cNvPr id="65" name="TextBox 64">
                <a:extLst>
                  <a:ext uri="{FF2B5EF4-FFF2-40B4-BE49-F238E27FC236}">
                    <a16:creationId xmlns:a16="http://schemas.microsoft.com/office/drawing/2014/main" id="{786A2183-6532-7740-A076-55E148CCFA8D}"/>
                  </a:ext>
                </a:extLst>
              </p:cNvPr>
              <p:cNvSpPr txBox="1"/>
              <p:nvPr/>
            </p:nvSpPr>
            <p:spPr>
              <a:xfrm>
                <a:off x="17829384" y="6765564"/>
                <a:ext cx="5874827" cy="1846659"/>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es-ES" sz="12000" dirty="0">
                    <a:solidFill>
                      <a:srgbClr val="935706"/>
                    </a:solidFill>
                    <a:latin typeface="Community Light" panose="02000303040000020003" pitchFamily="2" charset="0"/>
                    <a:cs typeface="AvenirNext LT Pro Regular"/>
                  </a:rPr>
                  <a:t>x 2</a:t>
                </a:r>
              </a:p>
            </p:txBody>
          </p:sp>
        </p:grpSp>
        <p:sp>
          <p:nvSpPr>
            <p:cNvPr id="44" name="Oval 43">
              <a:extLst>
                <a:ext uri="{FF2B5EF4-FFF2-40B4-BE49-F238E27FC236}">
                  <a16:creationId xmlns:a16="http://schemas.microsoft.com/office/drawing/2014/main" id="{0C023623-1E23-8944-8E02-2EA634A10336}"/>
                </a:ext>
              </a:extLst>
            </p:cNvPr>
            <p:cNvSpPr/>
            <p:nvPr/>
          </p:nvSpPr>
          <p:spPr>
            <a:xfrm>
              <a:off x="12592541" y="5817182"/>
              <a:ext cx="5047696" cy="5012512"/>
            </a:xfrm>
            <a:prstGeom prst="ellipse">
              <a:avLst/>
            </a:prstGeom>
            <a:solidFill>
              <a:srgbClr val="FAE0B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a:solidFill>
                  <a:srgbClr val="FFFFFF"/>
                </a:solidFill>
                <a:latin typeface="Community" panose="02000303040000020003" pitchFamily="2" charset="0"/>
                <a:ea typeface="+mn-ea"/>
              </a:endParaRPr>
            </a:p>
          </p:txBody>
        </p:sp>
        <p:grpSp>
          <p:nvGrpSpPr>
            <p:cNvPr id="4" name="Group 3">
              <a:extLst>
                <a:ext uri="{FF2B5EF4-FFF2-40B4-BE49-F238E27FC236}">
                  <a16:creationId xmlns:a16="http://schemas.microsoft.com/office/drawing/2014/main" id="{FBAD518A-8874-A94F-A332-24CC3C3DD360}"/>
                </a:ext>
              </a:extLst>
            </p:cNvPr>
            <p:cNvGrpSpPr/>
            <p:nvPr/>
          </p:nvGrpSpPr>
          <p:grpSpPr>
            <a:xfrm>
              <a:off x="12879332" y="6448741"/>
              <a:ext cx="4467028" cy="3554764"/>
              <a:chOff x="9980305" y="7256625"/>
              <a:chExt cx="4467028" cy="3554764"/>
            </a:xfrm>
          </p:grpSpPr>
          <p:sp>
            <p:nvSpPr>
              <p:cNvPr id="55" name="TextBox 54">
                <a:extLst>
                  <a:ext uri="{FF2B5EF4-FFF2-40B4-BE49-F238E27FC236}">
                    <a16:creationId xmlns:a16="http://schemas.microsoft.com/office/drawing/2014/main" id="{B4586F13-618A-2C49-831D-F6E1A50335A5}"/>
                  </a:ext>
                </a:extLst>
              </p:cNvPr>
              <p:cNvSpPr txBox="1"/>
              <p:nvPr/>
            </p:nvSpPr>
            <p:spPr>
              <a:xfrm>
                <a:off x="9980305" y="8964730"/>
                <a:ext cx="4467028" cy="1846659"/>
              </a:xfrm>
              <a:prstGeom prst="rect">
                <a:avLst/>
              </a:prstGeom>
            </p:spPr>
            <p:txBody>
              <a:bodyPr vert="horz" wrap="square" lIns="0" tIns="0" rIns="0" bIns="0" rtlCol="0">
                <a:spAutoFit/>
              </a:bodyPr>
              <a:lstStyle>
                <a:defPPr>
                  <a:defRPr lang="en-US"/>
                </a:defPPr>
              </a:lstStyle>
              <a:p>
                <a:pPr algn="ctr" rtl="0"/>
                <a:r>
                  <a:rPr lang="es-ES" sz="4000" dirty="0">
                    <a:solidFill>
                      <a:srgbClr val="546779"/>
                    </a:solidFill>
                    <a:latin typeface="Community Light" panose="02000303040000020003" pitchFamily="2" charset="0"/>
                  </a:rPr>
                  <a:t>más cursos completados en LinkedIn </a:t>
                </a:r>
                <a:r>
                  <a:rPr lang="es-ES" sz="4000" dirty="0" err="1">
                    <a:solidFill>
                      <a:srgbClr val="546779"/>
                    </a:solidFill>
                    <a:latin typeface="Community Light" panose="02000303040000020003" pitchFamily="2" charset="0"/>
                  </a:rPr>
                  <a:t>Learning</a:t>
                </a:r>
                <a:endParaRPr lang="es-ES" sz="4000" dirty="0">
                  <a:solidFill>
                    <a:srgbClr val="546779"/>
                  </a:solidFill>
                  <a:latin typeface="Community Light" panose="02000303040000020003" pitchFamily="2" charset="0"/>
                </a:endParaRPr>
              </a:p>
            </p:txBody>
          </p:sp>
          <p:sp>
            <p:nvSpPr>
              <p:cNvPr id="56" name="TextBox 55">
                <a:extLst>
                  <a:ext uri="{FF2B5EF4-FFF2-40B4-BE49-F238E27FC236}">
                    <a16:creationId xmlns:a16="http://schemas.microsoft.com/office/drawing/2014/main" id="{1427C089-F6CA-6D47-86F5-98A0CCF7A930}"/>
                  </a:ext>
                </a:extLst>
              </p:cNvPr>
              <p:cNvSpPr txBox="1"/>
              <p:nvPr/>
            </p:nvSpPr>
            <p:spPr>
              <a:xfrm>
                <a:off x="10245589" y="7256625"/>
                <a:ext cx="3936461" cy="1846659"/>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es-ES" sz="12000" dirty="0">
                    <a:solidFill>
                      <a:srgbClr val="935706"/>
                    </a:solidFill>
                    <a:latin typeface="Community Light" panose="02000303040000020003" pitchFamily="2" charset="0"/>
                    <a:cs typeface="AvenirNext LT Pro Regular"/>
                  </a:rPr>
                  <a:t>x 15</a:t>
                </a:r>
              </a:p>
            </p:txBody>
          </p:sp>
        </p:grpSp>
        <p:sp>
          <p:nvSpPr>
            <p:cNvPr id="62" name="Oval 61">
              <a:extLst>
                <a:ext uri="{FF2B5EF4-FFF2-40B4-BE49-F238E27FC236}">
                  <a16:creationId xmlns:a16="http://schemas.microsoft.com/office/drawing/2014/main" id="{2F629678-E105-C04C-979B-C56BC35B1525}"/>
                </a:ext>
              </a:extLst>
            </p:cNvPr>
            <p:cNvSpPr/>
            <p:nvPr/>
          </p:nvSpPr>
          <p:spPr>
            <a:xfrm>
              <a:off x="6782761" y="5797131"/>
              <a:ext cx="5047696" cy="5012512"/>
            </a:xfrm>
            <a:prstGeom prst="ellipse">
              <a:avLst/>
            </a:prstGeom>
            <a:solidFill>
              <a:srgbClr val="FAE0B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a:solidFill>
                  <a:srgbClr val="FFFFFF"/>
                </a:solidFill>
                <a:latin typeface="Community" panose="02000303040000020003" pitchFamily="2" charset="0"/>
                <a:ea typeface="+mn-ea"/>
              </a:endParaRPr>
            </a:p>
          </p:txBody>
        </p:sp>
        <p:grpSp>
          <p:nvGrpSpPr>
            <p:cNvPr id="66" name="Group 65">
              <a:extLst>
                <a:ext uri="{FF2B5EF4-FFF2-40B4-BE49-F238E27FC236}">
                  <a16:creationId xmlns:a16="http://schemas.microsoft.com/office/drawing/2014/main" id="{15D6378B-B28D-DD42-83B6-D93369FE818D}"/>
                </a:ext>
              </a:extLst>
            </p:cNvPr>
            <p:cNvGrpSpPr/>
            <p:nvPr/>
          </p:nvGrpSpPr>
          <p:grpSpPr>
            <a:xfrm>
              <a:off x="7334836" y="6428690"/>
              <a:ext cx="3936461" cy="2939211"/>
              <a:chOff x="10245589" y="7256625"/>
              <a:chExt cx="3936461" cy="2939211"/>
            </a:xfrm>
          </p:grpSpPr>
          <p:sp>
            <p:nvSpPr>
              <p:cNvPr id="67" name="TextBox 66">
                <a:extLst>
                  <a:ext uri="{FF2B5EF4-FFF2-40B4-BE49-F238E27FC236}">
                    <a16:creationId xmlns:a16="http://schemas.microsoft.com/office/drawing/2014/main" id="{A879BFDE-E90A-AD42-AF8E-8D9930F91934}"/>
                  </a:ext>
                </a:extLst>
              </p:cNvPr>
              <p:cNvSpPr txBox="1"/>
              <p:nvPr/>
            </p:nvSpPr>
            <p:spPr>
              <a:xfrm>
                <a:off x="10661205" y="8964730"/>
                <a:ext cx="3290928" cy="1231106"/>
              </a:xfrm>
              <a:prstGeom prst="rect">
                <a:avLst/>
              </a:prstGeom>
            </p:spPr>
            <p:txBody>
              <a:bodyPr vert="horz" wrap="square" lIns="0" tIns="0" rIns="0" bIns="0" rtlCol="0">
                <a:spAutoFit/>
              </a:bodyPr>
              <a:lstStyle>
                <a:defPPr>
                  <a:defRPr lang="en-US"/>
                </a:defPPr>
              </a:lstStyle>
              <a:p>
                <a:pPr algn="ctr" rtl="0"/>
                <a:r>
                  <a:rPr lang="es-ES" sz="4000" dirty="0">
                    <a:solidFill>
                      <a:srgbClr val="546779"/>
                    </a:solidFill>
                    <a:latin typeface="Community Light" panose="02000303040000020003" pitchFamily="2" charset="0"/>
                  </a:rPr>
                  <a:t>más interacción en LinkedIn</a:t>
                </a:r>
              </a:p>
            </p:txBody>
          </p:sp>
          <p:sp>
            <p:nvSpPr>
              <p:cNvPr id="68" name="TextBox 67">
                <a:extLst>
                  <a:ext uri="{FF2B5EF4-FFF2-40B4-BE49-F238E27FC236}">
                    <a16:creationId xmlns:a16="http://schemas.microsoft.com/office/drawing/2014/main" id="{25A2EAF8-10B2-8740-8961-FA46D0B5E30D}"/>
                  </a:ext>
                </a:extLst>
              </p:cNvPr>
              <p:cNvSpPr txBox="1"/>
              <p:nvPr/>
            </p:nvSpPr>
            <p:spPr>
              <a:xfrm>
                <a:off x="10245589" y="7256625"/>
                <a:ext cx="3936461" cy="1846659"/>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es-ES" sz="12000">
                    <a:solidFill>
                      <a:srgbClr val="935706"/>
                    </a:solidFill>
                    <a:latin typeface="Community Light" panose="02000303040000020003" pitchFamily="2" charset="0"/>
                    <a:cs typeface="AvenirNext LT Pro Regular"/>
                  </a:rPr>
                  <a:t>60 %</a:t>
                </a:r>
              </a:p>
            </p:txBody>
          </p:sp>
        </p:grpSp>
      </p:grpSp>
    </p:spTree>
    <p:extLst>
      <p:ext uri="{BB962C8B-B14F-4D97-AF65-F5344CB8AC3E}">
        <p14:creationId xmlns:p14="http://schemas.microsoft.com/office/powerpoint/2010/main" val="8238674"/>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sp>
        <p:nvSpPr>
          <p:cNvPr id="11" name="Rectangle 10">
            <a:extLst>
              <a:ext uri="{FF2B5EF4-FFF2-40B4-BE49-F238E27FC236}">
                <a16:creationId xmlns:a16="http://schemas.microsoft.com/office/drawing/2014/main" id="{E6CD3CDE-E96D-3C4C-B5C8-1DDF3A6074A3}"/>
              </a:ext>
            </a:extLst>
          </p:cNvPr>
          <p:cNvSpPr/>
          <p:nvPr/>
        </p:nvSpPr>
        <p:spPr>
          <a:xfrm>
            <a:off x="1280225" y="10210797"/>
            <a:ext cx="21742981" cy="2405065"/>
          </a:xfrm>
          <a:prstGeom prst="rect">
            <a:avLst/>
          </a:prstGeom>
          <a:solidFill>
            <a:srgbClr val="FAE0B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45" name="Rectangle 44">
            <a:extLst>
              <a:ext uri="{FF2B5EF4-FFF2-40B4-BE49-F238E27FC236}">
                <a16:creationId xmlns:a16="http://schemas.microsoft.com/office/drawing/2014/main" id="{1D473C76-F4CC-E84C-905C-A0E13E67CE40}"/>
              </a:ext>
            </a:extLst>
          </p:cNvPr>
          <p:cNvSpPr/>
          <p:nvPr/>
        </p:nvSpPr>
        <p:spPr>
          <a:xfrm>
            <a:off x="1681528" y="10584794"/>
            <a:ext cx="14309839" cy="1650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2800" b="1" dirty="0">
                <a:solidFill>
                  <a:srgbClr val="935706"/>
                </a:solidFill>
                <a:latin typeface="Community Light" panose="02000303040000020003" pitchFamily="2" charset="0"/>
              </a:rPr>
              <a:t>«Grandes noticias. ¡He conseguido una beca para este verano y empiezo en mayo!  El programa de expertos de LinkedIn </a:t>
            </a:r>
            <a:r>
              <a:rPr lang="es-ES" sz="2800" b="1" dirty="0" err="1">
                <a:solidFill>
                  <a:srgbClr val="935706"/>
                </a:solidFill>
                <a:latin typeface="Community Light" panose="02000303040000020003" pitchFamily="2" charset="0"/>
              </a:rPr>
              <a:t>Learning</a:t>
            </a:r>
            <a:r>
              <a:rPr lang="es-ES" sz="2800" b="1" dirty="0">
                <a:solidFill>
                  <a:srgbClr val="935706"/>
                </a:solidFill>
                <a:latin typeface="Community Light" panose="02000303040000020003" pitchFamily="2" charset="0"/>
              </a:rPr>
              <a:t> me ha ayudado mucho con el proceso, ya que me ha servido para demostrar cómo he creado una asociación en el campus sobre el desarrollo profesional.»</a:t>
            </a:r>
          </a:p>
          <a:p>
            <a:endParaRPr lang="en-US" sz="2800" b="1" dirty="0">
              <a:solidFill>
                <a:srgbClr val="935706"/>
              </a:solidFill>
              <a:latin typeface="Community Light" panose="02000303040000020003" pitchFamily="2" charset="0"/>
            </a:endParaRPr>
          </a:p>
        </p:txBody>
      </p:sp>
      <p:sp>
        <p:nvSpPr>
          <p:cNvPr id="46" name="Rectangle 45">
            <a:extLst>
              <a:ext uri="{FF2B5EF4-FFF2-40B4-BE49-F238E27FC236}">
                <a16:creationId xmlns:a16="http://schemas.microsoft.com/office/drawing/2014/main" id="{D935BC31-E74B-AF42-AC50-0E76894160B9}"/>
              </a:ext>
            </a:extLst>
          </p:cNvPr>
          <p:cNvSpPr/>
          <p:nvPr/>
        </p:nvSpPr>
        <p:spPr>
          <a:xfrm>
            <a:off x="18479397" y="10893433"/>
            <a:ext cx="4144844" cy="1107996"/>
          </a:xfrm>
          <a:prstGeom prst="rect">
            <a:avLst/>
          </a:prstGeom>
        </p:spPr>
        <p:txBody>
          <a:bodyPr wrap="square" lIns="0" tIns="0" rIns="0" bIns="0">
            <a:spAutoFit/>
          </a:bodyPr>
          <a:lstStyle/>
          <a:p>
            <a:pPr rtl="0"/>
            <a:r>
              <a:rPr lang="es-ES" sz="2400" b="1">
                <a:solidFill>
                  <a:srgbClr val="556679"/>
                </a:solidFill>
                <a:latin typeface="Community Semibold" panose="02000303040000020003" pitchFamily="2" charset="0"/>
              </a:rPr>
              <a:t>- Cesar Lozano Hernandez</a:t>
            </a:r>
          </a:p>
          <a:p>
            <a:pPr rtl="0"/>
            <a:r>
              <a:rPr lang="es-ES" sz="2400">
                <a:solidFill>
                  <a:srgbClr val="556679"/>
                </a:solidFill>
                <a:latin typeface="Community" panose="02000303040000020003" pitchFamily="2" charset="0"/>
              </a:rPr>
              <a:t>Experto de LinkedIn Learning</a:t>
            </a:r>
          </a:p>
          <a:p>
            <a:pPr rtl="0"/>
            <a:r>
              <a:rPr lang="es-ES" sz="2400">
                <a:solidFill>
                  <a:srgbClr val="556679"/>
                </a:solidFill>
                <a:latin typeface="Community" panose="02000303040000020003" pitchFamily="2" charset="0"/>
              </a:rPr>
              <a:t>Universidad de Toronto, Mississauga</a:t>
            </a:r>
          </a:p>
        </p:txBody>
      </p:sp>
      <p:sp>
        <p:nvSpPr>
          <p:cNvPr id="47" name="Rectangle 46">
            <a:extLst>
              <a:ext uri="{FF2B5EF4-FFF2-40B4-BE49-F238E27FC236}">
                <a16:creationId xmlns:a16="http://schemas.microsoft.com/office/drawing/2014/main" id="{31A8EAEC-9687-7A42-91AF-C73BB022A7F6}"/>
              </a:ext>
            </a:extLst>
          </p:cNvPr>
          <p:cNvSpPr/>
          <p:nvPr/>
        </p:nvSpPr>
        <p:spPr>
          <a:xfrm>
            <a:off x="1280226" y="1692559"/>
            <a:ext cx="21935374"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es-ES" sz="7700">
                <a:solidFill>
                  <a:srgbClr val="556679"/>
                </a:solidFill>
                <a:latin typeface="Community Light"/>
                <a:cs typeface="Arial"/>
              </a:rPr>
              <a:t>¿Por qué? </a:t>
            </a:r>
            <a:r>
              <a:rPr lang="es-ES" sz="7700">
                <a:solidFill>
                  <a:srgbClr val="935706"/>
                </a:solidFill>
                <a:latin typeface="Community Light"/>
                <a:cs typeface="Arial"/>
              </a:rPr>
              <a:t>3 motivos para participar en el programa de expertos de LinkedIn Learning.</a:t>
            </a:r>
          </a:p>
        </p:txBody>
      </p:sp>
      <p:sp>
        <p:nvSpPr>
          <p:cNvPr id="40" name="Rectangle 39">
            <a:extLst>
              <a:ext uri="{FF2B5EF4-FFF2-40B4-BE49-F238E27FC236}">
                <a16:creationId xmlns:a16="http://schemas.microsoft.com/office/drawing/2014/main" id="{B04DF2EC-F295-6643-988D-03F019B9F80F}"/>
              </a:ext>
            </a:extLst>
          </p:cNvPr>
          <p:cNvSpPr/>
          <p:nvPr/>
        </p:nvSpPr>
        <p:spPr>
          <a:xfrm>
            <a:off x="2022248" y="993541"/>
            <a:ext cx="7003987"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es-ES" sz="3400" dirty="0">
                <a:solidFill>
                  <a:srgbClr val="5B696B"/>
                </a:solidFill>
                <a:latin typeface="Community"/>
              </a:rPr>
              <a:t>Promoción por parte de los estudiantes</a:t>
            </a:r>
          </a:p>
        </p:txBody>
      </p:sp>
      <p:sp>
        <p:nvSpPr>
          <p:cNvPr id="41" name="Oval 40">
            <a:extLst>
              <a:ext uri="{FF2B5EF4-FFF2-40B4-BE49-F238E27FC236}">
                <a16:creationId xmlns:a16="http://schemas.microsoft.com/office/drawing/2014/main" id="{A0E80127-63E4-9A45-82C4-6A402E282381}"/>
              </a:ext>
            </a:extLst>
          </p:cNvPr>
          <p:cNvSpPr/>
          <p:nvPr/>
        </p:nvSpPr>
        <p:spPr>
          <a:xfrm>
            <a:off x="1286846" y="962503"/>
            <a:ext cx="509013" cy="509015"/>
          </a:xfrm>
          <a:prstGeom prst="ellipse">
            <a:avLst/>
          </a:prstGeom>
          <a:solidFill>
            <a:srgbClr val="FAE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42" name="Rectangle 41">
            <a:extLst>
              <a:ext uri="{FF2B5EF4-FFF2-40B4-BE49-F238E27FC236}">
                <a16:creationId xmlns:a16="http://schemas.microsoft.com/office/drawing/2014/main" id="{EDAA53E5-26F6-1A4B-BF28-1838AFF34C11}"/>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935706"/>
                </a:solidFill>
                <a:latin typeface="Community" panose="02000303040000020003" pitchFamily="2" charset="0"/>
              </a:rPr>
              <a:t>3</a:t>
            </a:r>
          </a:p>
        </p:txBody>
      </p:sp>
      <p:sp>
        <p:nvSpPr>
          <p:cNvPr id="35" name="Rectangle 34">
            <a:extLst>
              <a:ext uri="{FF2B5EF4-FFF2-40B4-BE49-F238E27FC236}">
                <a16:creationId xmlns:a16="http://schemas.microsoft.com/office/drawing/2014/main" id="{3E653CBB-7F09-8944-8051-A96AC07B77EB}"/>
              </a:ext>
            </a:extLst>
          </p:cNvPr>
          <p:cNvSpPr/>
          <p:nvPr/>
        </p:nvSpPr>
        <p:spPr>
          <a:xfrm>
            <a:off x="1297530" y="4569637"/>
            <a:ext cx="7023510" cy="4447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800" b="1" dirty="0">
                <a:solidFill>
                  <a:srgbClr val="935706"/>
                </a:solidFill>
                <a:latin typeface="Community Light" panose="02000303040000020003" pitchFamily="2" charset="0"/>
              </a:rPr>
              <a:t> 	 Genera interacción en LinkedIn.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es-ES" sz="3200" dirty="0">
                <a:solidFill>
                  <a:srgbClr val="546779"/>
                </a:solidFill>
                <a:latin typeface="Community Light" panose="02000303040000020003" pitchFamily="2" charset="0"/>
              </a:rPr>
              <a:t>Las instituciones que participan en este programa obtienen una tasa de activación de LinkedIn </a:t>
            </a:r>
            <a:r>
              <a:rPr lang="es-ES" sz="3200" dirty="0" err="1">
                <a:solidFill>
                  <a:srgbClr val="546779"/>
                </a:solidFill>
                <a:latin typeface="Community Light" panose="02000303040000020003" pitchFamily="2" charset="0"/>
              </a:rPr>
              <a:t>Learning</a:t>
            </a:r>
            <a:r>
              <a:rPr lang="es-ES" sz="3200" dirty="0">
                <a:solidFill>
                  <a:srgbClr val="546779"/>
                </a:solidFill>
                <a:latin typeface="Community Light" panose="02000303040000020003" pitchFamily="2" charset="0"/>
              </a:rPr>
              <a:t> un 10 % superior. Y eso significa que más estudiantes adquieren las aptitudes demandadas y desarrollan su marca profesional.</a:t>
            </a:r>
          </a:p>
        </p:txBody>
      </p:sp>
      <p:grpSp>
        <p:nvGrpSpPr>
          <p:cNvPr id="37" name="Group 36">
            <a:extLst>
              <a:ext uri="{FF2B5EF4-FFF2-40B4-BE49-F238E27FC236}">
                <a16:creationId xmlns:a16="http://schemas.microsoft.com/office/drawing/2014/main" id="{F2D319BC-7B38-4E42-8915-0F662A559541}"/>
              </a:ext>
            </a:extLst>
          </p:cNvPr>
          <p:cNvGrpSpPr/>
          <p:nvPr/>
        </p:nvGrpSpPr>
        <p:grpSpPr>
          <a:xfrm>
            <a:off x="1299468" y="4609393"/>
            <a:ext cx="492782" cy="492784"/>
            <a:chOff x="1382351" y="3938979"/>
            <a:chExt cx="492782" cy="492784"/>
          </a:xfrm>
        </p:grpSpPr>
        <p:sp>
          <p:nvSpPr>
            <p:cNvPr id="38" name="Oval 37">
              <a:extLst>
                <a:ext uri="{FF2B5EF4-FFF2-40B4-BE49-F238E27FC236}">
                  <a16:creationId xmlns:a16="http://schemas.microsoft.com/office/drawing/2014/main" id="{3E24A466-3508-C147-9C79-99B2F0A15363}"/>
                </a:ext>
              </a:extLst>
            </p:cNvPr>
            <p:cNvSpPr/>
            <p:nvPr/>
          </p:nvSpPr>
          <p:spPr>
            <a:xfrm>
              <a:off x="1382351" y="3938979"/>
              <a:ext cx="492782" cy="492784"/>
            </a:xfrm>
            <a:prstGeom prst="ellipse">
              <a:avLst/>
            </a:prstGeom>
            <a:solidFill>
              <a:srgbClr val="93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39" name="Rectangle 38">
              <a:extLst>
                <a:ext uri="{FF2B5EF4-FFF2-40B4-BE49-F238E27FC236}">
                  <a16:creationId xmlns:a16="http://schemas.microsoft.com/office/drawing/2014/main" id="{E976648E-95CA-074D-B1D1-6906D84E2692}"/>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1</a:t>
              </a:r>
            </a:p>
          </p:txBody>
        </p:sp>
      </p:grpSp>
      <p:sp>
        <p:nvSpPr>
          <p:cNvPr id="48" name="Rectangle 47">
            <a:extLst>
              <a:ext uri="{FF2B5EF4-FFF2-40B4-BE49-F238E27FC236}">
                <a16:creationId xmlns:a16="http://schemas.microsoft.com/office/drawing/2014/main" id="{1C915B0A-567D-C840-813D-B8E648B1AA9A}"/>
              </a:ext>
            </a:extLst>
          </p:cNvPr>
          <p:cNvSpPr/>
          <p:nvPr/>
        </p:nvSpPr>
        <p:spPr>
          <a:xfrm>
            <a:off x="9007365" y="4569638"/>
            <a:ext cx="6984002" cy="4626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800" b="1" dirty="0">
                <a:solidFill>
                  <a:srgbClr val="935706"/>
                </a:solidFill>
                <a:latin typeface="Community Light" panose="02000303040000020003" pitchFamily="2" charset="0"/>
              </a:rPr>
              <a:t>      Forma una generación de líderes.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es-ES" sz="3200" dirty="0">
                <a:solidFill>
                  <a:srgbClr val="546779"/>
                </a:solidFill>
                <a:latin typeface="Community Light" panose="02000303040000020003" pitchFamily="2" charset="0"/>
              </a:rPr>
              <a:t>Los participantes son los que más se benefician del programa. El 80 % se lo recomendaría a sus compañeros, el 89 % dice que su red ha crecido gracias al programa y el 83 % coincide en que ha mejorado sus aptitudes en general. Los participantes tienen más probabilidades de triunfar a largo plazo.</a:t>
            </a:r>
          </a:p>
        </p:txBody>
      </p:sp>
      <p:grpSp>
        <p:nvGrpSpPr>
          <p:cNvPr id="49" name="Group 48">
            <a:extLst>
              <a:ext uri="{FF2B5EF4-FFF2-40B4-BE49-F238E27FC236}">
                <a16:creationId xmlns:a16="http://schemas.microsoft.com/office/drawing/2014/main" id="{7EFF5A08-B685-CA43-B1AF-8AAE26F483DF}"/>
              </a:ext>
            </a:extLst>
          </p:cNvPr>
          <p:cNvGrpSpPr/>
          <p:nvPr/>
        </p:nvGrpSpPr>
        <p:grpSpPr>
          <a:xfrm>
            <a:off x="9026236" y="4609393"/>
            <a:ext cx="492782" cy="492784"/>
            <a:chOff x="1382351" y="3938979"/>
            <a:chExt cx="492782" cy="492784"/>
          </a:xfrm>
        </p:grpSpPr>
        <p:sp>
          <p:nvSpPr>
            <p:cNvPr id="50" name="Oval 49">
              <a:extLst>
                <a:ext uri="{FF2B5EF4-FFF2-40B4-BE49-F238E27FC236}">
                  <a16:creationId xmlns:a16="http://schemas.microsoft.com/office/drawing/2014/main" id="{CA0382F7-6CDF-E048-9BE9-1073D61F8BE4}"/>
                </a:ext>
              </a:extLst>
            </p:cNvPr>
            <p:cNvSpPr/>
            <p:nvPr/>
          </p:nvSpPr>
          <p:spPr>
            <a:xfrm>
              <a:off x="1382351" y="3938979"/>
              <a:ext cx="492782" cy="492784"/>
            </a:xfrm>
            <a:prstGeom prst="ellipse">
              <a:avLst/>
            </a:prstGeom>
            <a:solidFill>
              <a:srgbClr val="93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51" name="Rectangle 50">
              <a:extLst>
                <a:ext uri="{FF2B5EF4-FFF2-40B4-BE49-F238E27FC236}">
                  <a16:creationId xmlns:a16="http://schemas.microsoft.com/office/drawing/2014/main" id="{7C969BAE-9410-3441-9CE5-3B16D6BE4107}"/>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2</a:t>
              </a:r>
            </a:p>
          </p:txBody>
        </p:sp>
      </p:grpSp>
      <p:sp>
        <p:nvSpPr>
          <p:cNvPr id="52" name="Rectangle 51">
            <a:extLst>
              <a:ext uri="{FF2B5EF4-FFF2-40B4-BE49-F238E27FC236}">
                <a16:creationId xmlns:a16="http://schemas.microsoft.com/office/drawing/2014/main" id="{4DE0BFB5-5CAA-6C43-851E-4AAFB1EEADC8}"/>
              </a:ext>
            </a:extLst>
          </p:cNvPr>
          <p:cNvSpPr/>
          <p:nvPr/>
        </p:nvSpPr>
        <p:spPr>
          <a:xfrm>
            <a:off x="16756070" y="4609394"/>
            <a:ext cx="6600887" cy="3285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800" b="1">
                <a:solidFill>
                  <a:srgbClr val="935706"/>
                </a:solidFill>
                <a:latin typeface="Community Light" panose="02000303040000020003" pitchFamily="2" charset="0"/>
              </a:rPr>
              <a:t>       Mejora tu cultura universitaria.</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es-ES" sz="3200">
                <a:solidFill>
                  <a:srgbClr val="546779"/>
                </a:solidFill>
                <a:latin typeface="Community Light" panose="02000303040000020003" pitchFamily="2" charset="0"/>
              </a:rPr>
              <a:t>El programa de expertos de LinkedIn Learning supone otra oportunidad de participar en actividades del campus mientras se preparan para su incorporación al mercado laboral.</a:t>
            </a:r>
          </a:p>
        </p:txBody>
      </p:sp>
      <p:grpSp>
        <p:nvGrpSpPr>
          <p:cNvPr id="53" name="Group 52">
            <a:extLst>
              <a:ext uri="{FF2B5EF4-FFF2-40B4-BE49-F238E27FC236}">
                <a16:creationId xmlns:a16="http://schemas.microsoft.com/office/drawing/2014/main" id="{2EFF1122-1F5B-2C44-9756-AD97643CBF61}"/>
              </a:ext>
            </a:extLst>
          </p:cNvPr>
          <p:cNvGrpSpPr/>
          <p:nvPr/>
        </p:nvGrpSpPr>
        <p:grpSpPr>
          <a:xfrm>
            <a:off x="16774941" y="4609393"/>
            <a:ext cx="492782" cy="492784"/>
            <a:chOff x="1382351" y="3938979"/>
            <a:chExt cx="492782" cy="492784"/>
          </a:xfrm>
        </p:grpSpPr>
        <p:sp>
          <p:nvSpPr>
            <p:cNvPr id="54" name="Oval 53">
              <a:extLst>
                <a:ext uri="{FF2B5EF4-FFF2-40B4-BE49-F238E27FC236}">
                  <a16:creationId xmlns:a16="http://schemas.microsoft.com/office/drawing/2014/main" id="{FCFDCAC9-E211-7E4E-B2CE-1A622F5460D0}"/>
                </a:ext>
              </a:extLst>
            </p:cNvPr>
            <p:cNvSpPr/>
            <p:nvPr/>
          </p:nvSpPr>
          <p:spPr>
            <a:xfrm>
              <a:off x="1382351" y="3938979"/>
              <a:ext cx="492782" cy="492784"/>
            </a:xfrm>
            <a:prstGeom prst="ellipse">
              <a:avLst/>
            </a:prstGeom>
            <a:solidFill>
              <a:srgbClr val="93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57" name="Rectangle 56">
              <a:extLst>
                <a:ext uri="{FF2B5EF4-FFF2-40B4-BE49-F238E27FC236}">
                  <a16:creationId xmlns:a16="http://schemas.microsoft.com/office/drawing/2014/main" id="{A6B2A42E-7FFB-D242-8073-C9770BAA7E92}"/>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3</a:t>
              </a:r>
            </a:p>
          </p:txBody>
        </p:sp>
      </p:grpSp>
      <p:pic>
        <p:nvPicPr>
          <p:cNvPr id="59" name="Picture 58" descr="A person smiling for the camera&#10;&#10;Description automatically generated">
            <a:extLst>
              <a:ext uri="{FF2B5EF4-FFF2-40B4-BE49-F238E27FC236}">
                <a16:creationId xmlns:a16="http://schemas.microsoft.com/office/drawing/2014/main" id="{3587E7AA-E669-D540-A5FD-29BA3DD54909}"/>
              </a:ext>
            </a:extLst>
          </p:cNvPr>
          <p:cNvPicPr>
            <a:picLocks noChangeAspect="1"/>
          </p:cNvPicPr>
          <p:nvPr/>
        </p:nvPicPr>
        <p:blipFill rotWithShape="1">
          <a:blip r:embed="rId4"/>
          <a:srcRect/>
          <a:stretch/>
        </p:blipFill>
        <p:spPr>
          <a:xfrm>
            <a:off x="16548519" y="10702908"/>
            <a:ext cx="1489046" cy="1489046"/>
          </a:xfrm>
          <a:prstGeom prst="ellipse">
            <a:avLst/>
          </a:prstGeom>
        </p:spPr>
      </p:pic>
    </p:spTree>
    <p:extLst>
      <p:ext uri="{BB962C8B-B14F-4D97-AF65-F5344CB8AC3E}">
        <p14:creationId xmlns:p14="http://schemas.microsoft.com/office/powerpoint/2010/main" val="3840203399"/>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BA1C046-F6FB-C14A-8CC8-CD8CEB43E6A5}"/>
              </a:ext>
            </a:extLst>
          </p:cNvPr>
          <p:cNvGrpSpPr/>
          <p:nvPr/>
        </p:nvGrpSpPr>
        <p:grpSpPr>
          <a:xfrm>
            <a:off x="1362560" y="5169952"/>
            <a:ext cx="9253401" cy="3376095"/>
            <a:chOff x="1362560" y="3216827"/>
            <a:chExt cx="9253401" cy="3376095"/>
          </a:xfrm>
        </p:grpSpPr>
        <p:sp>
          <p:nvSpPr>
            <p:cNvPr id="12" name="Oval 11">
              <a:extLst>
                <a:ext uri="{FF2B5EF4-FFF2-40B4-BE49-F238E27FC236}">
                  <a16:creationId xmlns:a16="http://schemas.microsoft.com/office/drawing/2014/main" id="{53594586-8587-5143-B02D-283C61E099EA}"/>
                </a:ext>
              </a:extLst>
            </p:cNvPr>
            <p:cNvSpPr/>
            <p:nvPr/>
          </p:nvSpPr>
          <p:spPr>
            <a:xfrm>
              <a:off x="1362560" y="3437515"/>
              <a:ext cx="1188720" cy="1188719"/>
            </a:xfrm>
            <a:prstGeom prst="ellipse">
              <a:avLst/>
            </a:prstGeom>
            <a:solidFill>
              <a:srgbClr val="F7D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u="none" strike="noStrike" kern="1200" cap="none" spc="0" normalizeH="0" baseline="0" noProof="0">
                <a:ln>
                  <a:noFill/>
                </a:ln>
                <a:solidFill>
                  <a:prstClr val="white"/>
                </a:solidFill>
                <a:effectLst/>
                <a:uLnTx/>
                <a:uFillTx/>
                <a:latin typeface="Community Light" panose="02000303040000020003" pitchFamily="2" charset="0"/>
              </a:endParaRPr>
            </a:p>
          </p:txBody>
        </p:sp>
        <p:sp>
          <p:nvSpPr>
            <p:cNvPr id="13" name="Rectangle 12">
              <a:extLst>
                <a:ext uri="{FF2B5EF4-FFF2-40B4-BE49-F238E27FC236}">
                  <a16:creationId xmlns:a16="http://schemas.microsoft.com/office/drawing/2014/main" id="{CBCF7BAF-731D-9541-8CB2-1D1D180B0858}"/>
                </a:ext>
              </a:extLst>
            </p:cNvPr>
            <p:cNvSpPr/>
            <p:nvPr/>
          </p:nvSpPr>
          <p:spPr>
            <a:xfrm>
              <a:off x="1573967" y="3582645"/>
              <a:ext cx="765906" cy="920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es-ES" sz="7000" u="none" strike="noStrike" kern="1200" cap="none" normalizeH="0" baseline="0">
                  <a:ln>
                    <a:noFill/>
                  </a:ln>
                  <a:solidFill>
                    <a:srgbClr val="B1401F"/>
                  </a:solidFill>
                  <a:effectLst/>
                  <a:uLnTx/>
                  <a:uFillTx/>
                  <a:latin typeface="Community" panose="02000303040000020003" pitchFamily="2" charset="0"/>
                </a:rPr>
                <a:t>4</a:t>
              </a:r>
            </a:p>
          </p:txBody>
        </p:sp>
        <p:sp>
          <p:nvSpPr>
            <p:cNvPr id="14" name="Rectangle 13">
              <a:extLst>
                <a:ext uri="{FF2B5EF4-FFF2-40B4-BE49-F238E27FC236}">
                  <a16:creationId xmlns:a16="http://schemas.microsoft.com/office/drawing/2014/main" id="{440DF8E9-6043-5640-9C14-353BB73128F5}"/>
                </a:ext>
              </a:extLst>
            </p:cNvPr>
            <p:cNvSpPr/>
            <p:nvPr/>
          </p:nvSpPr>
          <p:spPr>
            <a:xfrm>
              <a:off x="2947673" y="3216827"/>
              <a:ext cx="7668288" cy="3376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lvl="0" rtl="0">
                <a:lnSpc>
                  <a:spcPct val="90000"/>
                </a:lnSpc>
                <a:spcBef>
                  <a:spcPct val="0"/>
                </a:spcBef>
                <a:spcAft>
                  <a:spcPct val="0"/>
                </a:spcAft>
                <a:defRPr/>
              </a:pPr>
              <a:r>
                <a:rPr lang="es-ES" sz="12000" dirty="0">
                  <a:solidFill>
                    <a:srgbClr val="5B696B"/>
                  </a:solidFill>
                  <a:latin typeface="Community Light" panose="02000303040000020003" pitchFamily="2" charset="0"/>
                </a:rPr>
                <a:t>Orientación profesional</a:t>
              </a:r>
            </a:p>
          </p:txBody>
        </p:sp>
      </p:grpSp>
      <p:pic>
        <p:nvPicPr>
          <p:cNvPr id="17" name="Picture 16" descr="A close up of a sign&#10;&#10;Description automatically generated">
            <a:extLst>
              <a:ext uri="{FF2B5EF4-FFF2-40B4-BE49-F238E27FC236}">
                <a16:creationId xmlns:a16="http://schemas.microsoft.com/office/drawing/2014/main" id="{9A3194A4-00C0-614B-8252-13EB3CA23010}"/>
              </a:ext>
            </a:extLst>
          </p:cNvPr>
          <p:cNvPicPr>
            <a:picLocks noChangeAspect="1"/>
          </p:cNvPicPr>
          <p:nvPr/>
        </p:nvPicPr>
        <p:blipFill>
          <a:blip r:embed="rId3"/>
          <a:stretch>
            <a:fillRect/>
          </a:stretch>
        </p:blipFill>
        <p:spPr>
          <a:xfrm>
            <a:off x="1362560" y="12811147"/>
            <a:ext cx="2090791" cy="287116"/>
          </a:xfrm>
          <a:prstGeom prst="rect">
            <a:avLst/>
          </a:prstGeom>
        </p:spPr>
      </p:pic>
      <p:pic>
        <p:nvPicPr>
          <p:cNvPr id="4" name="Picture 3">
            <a:extLst>
              <a:ext uri="{FF2B5EF4-FFF2-40B4-BE49-F238E27FC236}">
                <a16:creationId xmlns:a16="http://schemas.microsoft.com/office/drawing/2014/main" id="{1412C5CE-9B90-B545-B58E-1A3FAD654457}"/>
              </a:ext>
            </a:extLst>
          </p:cNvPr>
          <p:cNvPicPr>
            <a:picLocks noChangeAspect="1"/>
          </p:cNvPicPr>
          <p:nvPr/>
        </p:nvPicPr>
        <p:blipFill>
          <a:blip r:embed="rId4"/>
          <a:stretch>
            <a:fillRect/>
          </a:stretch>
        </p:blipFill>
        <p:spPr>
          <a:xfrm>
            <a:off x="12193587" y="-1"/>
            <a:ext cx="12193588" cy="13762515"/>
          </a:xfrm>
          <a:prstGeom prst="rect">
            <a:avLst/>
          </a:prstGeom>
        </p:spPr>
      </p:pic>
      <p:sp>
        <p:nvSpPr>
          <p:cNvPr id="8" name="Rectangle 7">
            <a:extLst>
              <a:ext uri="{FF2B5EF4-FFF2-40B4-BE49-F238E27FC236}">
                <a16:creationId xmlns:a16="http://schemas.microsoft.com/office/drawing/2014/main" id="{D9834881-6A41-9142-A640-8AB1FB9D0366}"/>
              </a:ext>
            </a:extLst>
          </p:cNvPr>
          <p:cNvSpPr/>
          <p:nvPr/>
        </p:nvSpPr>
        <p:spPr>
          <a:xfrm>
            <a:off x="2947673" y="8546047"/>
            <a:ext cx="7350569" cy="777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400" dirty="0">
                <a:solidFill>
                  <a:srgbClr val="B03E1E"/>
                </a:solidFill>
                <a:latin typeface="Community" panose="02000303040000020003" pitchFamily="2" charset="0"/>
              </a:rPr>
              <a:t>Aprovecha las posibilidades de LinkedIn para acercar a tus alumnos a las oportunidades</a:t>
            </a:r>
          </a:p>
        </p:txBody>
      </p:sp>
    </p:spTree>
    <p:extLst>
      <p:ext uri="{BB962C8B-B14F-4D97-AF65-F5344CB8AC3E}">
        <p14:creationId xmlns:p14="http://schemas.microsoft.com/office/powerpoint/2010/main" val="3399165290"/>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47" name="Rectangle 46">
            <a:extLst>
              <a:ext uri="{FF2B5EF4-FFF2-40B4-BE49-F238E27FC236}">
                <a16:creationId xmlns:a16="http://schemas.microsoft.com/office/drawing/2014/main" id="{31A8EAEC-9687-7A42-91AF-C73BB022A7F6}"/>
              </a:ext>
            </a:extLst>
          </p:cNvPr>
          <p:cNvSpPr/>
          <p:nvPr/>
        </p:nvSpPr>
        <p:spPr>
          <a:xfrm>
            <a:off x="1280226" y="1692559"/>
            <a:ext cx="21478174"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es-ES" sz="7700">
                <a:solidFill>
                  <a:srgbClr val="556679"/>
                </a:solidFill>
                <a:latin typeface="Community Light"/>
                <a:cs typeface="Arial"/>
              </a:rPr>
              <a:t>¿Por qué? </a:t>
            </a:r>
            <a:r>
              <a:rPr lang="es-ES" sz="7700">
                <a:solidFill>
                  <a:srgbClr val="B1401F"/>
                </a:solidFill>
                <a:latin typeface="Community Light"/>
                <a:cs typeface="Arial"/>
              </a:rPr>
              <a:t>LinkedIn puede ayudar a los servicios de orientación profesional a preparar a los alumnos para el mercado laboral.</a:t>
            </a:r>
          </a:p>
          <a:p>
            <a:pPr>
              <a:lnSpc>
                <a:spcPct val="90000"/>
              </a:lnSpc>
            </a:pPr>
            <a:endParaRPr lang="en-US" sz="7700" spc="-100" dirty="0">
              <a:solidFill>
                <a:srgbClr val="556679"/>
              </a:solidFill>
              <a:latin typeface="Community Light"/>
              <a:cs typeface="Arial"/>
            </a:endParaRPr>
          </a:p>
        </p:txBody>
      </p:sp>
      <p:sp>
        <p:nvSpPr>
          <p:cNvPr id="55" name="Rectangle 54">
            <a:extLst>
              <a:ext uri="{FF2B5EF4-FFF2-40B4-BE49-F238E27FC236}">
                <a16:creationId xmlns:a16="http://schemas.microsoft.com/office/drawing/2014/main" id="{51258981-7354-D54D-958F-49C94953DED3}"/>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es-ES" sz="3400">
                <a:solidFill>
                  <a:srgbClr val="5B696B"/>
                </a:solidFill>
                <a:latin typeface="Community"/>
              </a:rPr>
              <a:t>Orientación profesional</a:t>
            </a:r>
          </a:p>
        </p:txBody>
      </p:sp>
      <p:sp>
        <p:nvSpPr>
          <p:cNvPr id="56" name="Oval 55">
            <a:extLst>
              <a:ext uri="{FF2B5EF4-FFF2-40B4-BE49-F238E27FC236}">
                <a16:creationId xmlns:a16="http://schemas.microsoft.com/office/drawing/2014/main" id="{CEB51997-B935-A242-8BA6-89A062627017}"/>
              </a:ext>
            </a:extLst>
          </p:cNvPr>
          <p:cNvSpPr/>
          <p:nvPr/>
        </p:nvSpPr>
        <p:spPr>
          <a:xfrm>
            <a:off x="1286846" y="962503"/>
            <a:ext cx="509013" cy="509015"/>
          </a:xfrm>
          <a:prstGeom prst="ellipse">
            <a:avLst/>
          </a:prstGeom>
          <a:solidFill>
            <a:srgbClr val="F7D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57" name="Rectangle 56">
            <a:extLst>
              <a:ext uri="{FF2B5EF4-FFF2-40B4-BE49-F238E27FC236}">
                <a16:creationId xmlns:a16="http://schemas.microsoft.com/office/drawing/2014/main" id="{84470AE4-75BC-3E41-A2AB-A88B34F1A825}"/>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B1401F"/>
                </a:solidFill>
                <a:latin typeface="Community" panose="02000303040000020003" pitchFamily="2" charset="0"/>
              </a:rPr>
              <a:t>4</a:t>
            </a:r>
          </a:p>
        </p:txBody>
      </p:sp>
      <p:sp>
        <p:nvSpPr>
          <p:cNvPr id="44" name="Rectangle 43">
            <a:extLst>
              <a:ext uri="{FF2B5EF4-FFF2-40B4-BE49-F238E27FC236}">
                <a16:creationId xmlns:a16="http://schemas.microsoft.com/office/drawing/2014/main" id="{EE5C3A1D-8040-164F-BB36-DF7B7440D71E}"/>
              </a:ext>
            </a:extLst>
          </p:cNvPr>
          <p:cNvSpPr/>
          <p:nvPr/>
        </p:nvSpPr>
        <p:spPr>
          <a:xfrm>
            <a:off x="16701790" y="4768817"/>
            <a:ext cx="6390483" cy="7037072"/>
          </a:xfrm>
          <a:prstGeom prst="rect">
            <a:avLst/>
          </a:prstGeom>
          <a:solidFill>
            <a:srgbClr val="F7DFD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76D550DF-D391-E045-80C8-13F3BCD27AE7}"/>
              </a:ext>
            </a:extLst>
          </p:cNvPr>
          <p:cNvSpPr/>
          <p:nvPr/>
        </p:nvSpPr>
        <p:spPr>
          <a:xfrm>
            <a:off x="17218156" y="5359448"/>
            <a:ext cx="5540244" cy="3309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800" b="1" dirty="0">
                <a:solidFill>
                  <a:srgbClr val="B1401F"/>
                </a:solidFill>
                <a:latin typeface="Community Light" panose="02000303040000020003" pitchFamily="2" charset="0"/>
              </a:rPr>
              <a:t>«Encontré mis primeros tres empleos a través de LinkedIn. Es el mejor sitio para crear tu red, aprender aptitudes nuevas y conseguir empleo.»</a:t>
            </a:r>
          </a:p>
        </p:txBody>
      </p:sp>
      <p:sp>
        <p:nvSpPr>
          <p:cNvPr id="67" name="Rectangle 66">
            <a:extLst>
              <a:ext uri="{FF2B5EF4-FFF2-40B4-BE49-F238E27FC236}">
                <a16:creationId xmlns:a16="http://schemas.microsoft.com/office/drawing/2014/main" id="{48609D3A-3B3F-F849-B2F5-A4BB2146D423}"/>
              </a:ext>
            </a:extLst>
          </p:cNvPr>
          <p:cNvSpPr/>
          <p:nvPr/>
        </p:nvSpPr>
        <p:spPr>
          <a:xfrm>
            <a:off x="19292818" y="9147644"/>
            <a:ext cx="3284378" cy="1477328"/>
          </a:xfrm>
          <a:prstGeom prst="rect">
            <a:avLst/>
          </a:prstGeom>
        </p:spPr>
        <p:txBody>
          <a:bodyPr wrap="square" lIns="0" tIns="0" rIns="0" bIns="0">
            <a:spAutoFit/>
          </a:bodyPr>
          <a:lstStyle/>
          <a:p>
            <a:pPr rtl="0"/>
            <a:r>
              <a:rPr lang="es-ES" sz="2400" b="1" dirty="0">
                <a:solidFill>
                  <a:srgbClr val="556679"/>
                </a:solidFill>
                <a:latin typeface="Community Semibold" panose="02000303040000020003" pitchFamily="2" charset="0"/>
              </a:rPr>
              <a:t>Gabriela Castro</a:t>
            </a:r>
          </a:p>
          <a:p>
            <a:pPr rtl="0"/>
            <a:r>
              <a:rPr lang="es-ES" sz="2400" dirty="0">
                <a:solidFill>
                  <a:srgbClr val="556679"/>
                </a:solidFill>
                <a:latin typeface="Community" panose="02000303040000020003" pitchFamily="2" charset="0"/>
              </a:rPr>
              <a:t>Coordinadora de proyectos financieros</a:t>
            </a:r>
          </a:p>
          <a:p>
            <a:pPr rtl="0"/>
            <a:r>
              <a:rPr lang="es-ES" sz="2400" dirty="0">
                <a:solidFill>
                  <a:srgbClr val="556679"/>
                </a:solidFill>
                <a:latin typeface="Community" panose="02000303040000020003" pitchFamily="2" charset="0"/>
              </a:rPr>
              <a:t>Graduación en 2018</a:t>
            </a:r>
          </a:p>
        </p:txBody>
      </p:sp>
      <p:sp>
        <p:nvSpPr>
          <p:cNvPr id="37" name="Rectangle 36">
            <a:extLst>
              <a:ext uri="{FF2B5EF4-FFF2-40B4-BE49-F238E27FC236}">
                <a16:creationId xmlns:a16="http://schemas.microsoft.com/office/drawing/2014/main" id="{38450ADA-A464-4940-8292-706068A098CB}"/>
              </a:ext>
            </a:extLst>
          </p:cNvPr>
          <p:cNvSpPr/>
          <p:nvPr/>
        </p:nvSpPr>
        <p:spPr>
          <a:xfrm>
            <a:off x="1297530" y="5090294"/>
            <a:ext cx="6720315" cy="573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200" dirty="0">
                <a:solidFill>
                  <a:srgbClr val="546779"/>
                </a:solidFill>
                <a:latin typeface="Community Light" panose="02000303040000020003" pitchFamily="2" charset="0"/>
              </a:rPr>
              <a:t>De todos los servicios de una universidad, los que más salen ganando con LinkedIn son los servicios de orientación profesional.</a:t>
            </a:r>
          </a:p>
          <a:p>
            <a:endParaRPr lang="en-US" sz="3200" dirty="0">
              <a:solidFill>
                <a:srgbClr val="546779"/>
              </a:solidFill>
              <a:latin typeface="Community Light" panose="02000303040000020003" pitchFamily="2" charset="0"/>
            </a:endParaRPr>
          </a:p>
          <a:p>
            <a:pPr rtl="0"/>
            <a:r>
              <a:rPr lang="es-ES" sz="3200" dirty="0">
                <a:solidFill>
                  <a:srgbClr val="546779"/>
                </a:solidFill>
                <a:latin typeface="Community Light" panose="02000303040000020003" pitchFamily="2" charset="0"/>
              </a:rPr>
              <a:t>En muchas instituciones, el objetivo de estos servicios es mejorar la preparación de los estudiantes para triunfar después de los estudios. Una de las formas más eficaces de lograrlo es animar a los estudiantes a reforzar su imagen en la mayor red profesional del mundo.</a:t>
            </a:r>
          </a:p>
          <a:p>
            <a:endParaRPr lang="en-US" sz="3200" dirty="0">
              <a:solidFill>
                <a:srgbClr val="546779"/>
              </a:solidFill>
              <a:latin typeface="Community Light" panose="02000303040000020003" pitchFamily="2" charset="0"/>
            </a:endParaRPr>
          </a:p>
        </p:txBody>
      </p:sp>
      <p:sp>
        <p:nvSpPr>
          <p:cNvPr id="38" name="Rectangle 37">
            <a:extLst>
              <a:ext uri="{FF2B5EF4-FFF2-40B4-BE49-F238E27FC236}">
                <a16:creationId xmlns:a16="http://schemas.microsoft.com/office/drawing/2014/main" id="{0C88B001-E306-1C43-AD48-AB5542C8C2C5}"/>
              </a:ext>
            </a:extLst>
          </p:cNvPr>
          <p:cNvSpPr/>
          <p:nvPr/>
        </p:nvSpPr>
        <p:spPr>
          <a:xfrm>
            <a:off x="9007365" y="5090294"/>
            <a:ext cx="6720315" cy="573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200" dirty="0">
                <a:solidFill>
                  <a:srgbClr val="546779"/>
                </a:solidFill>
                <a:latin typeface="Community Light" panose="02000303040000020003" pitchFamily="2" charset="0"/>
              </a:rPr>
              <a:t>Además, los cursos sobre búsqueda de empleo de LinkedIn </a:t>
            </a:r>
            <a:r>
              <a:rPr lang="es-ES" sz="3200" dirty="0" err="1">
                <a:solidFill>
                  <a:srgbClr val="546779"/>
                </a:solidFill>
                <a:latin typeface="Community Light" panose="02000303040000020003" pitchFamily="2" charset="0"/>
              </a:rPr>
              <a:t>Learning</a:t>
            </a:r>
            <a:r>
              <a:rPr lang="es-ES" sz="3200" dirty="0">
                <a:solidFill>
                  <a:srgbClr val="546779"/>
                </a:solidFill>
                <a:latin typeface="Community Light" panose="02000303040000020003" pitchFamily="2" charset="0"/>
              </a:rPr>
              <a:t> pueden ayudar a los estudiantes a hacer contactos y mejorar sus aptitudes de cara a entrevistas. Y gracias a la información de LinkedIn </a:t>
            </a:r>
            <a:r>
              <a:rPr lang="es-ES" sz="3200" dirty="0" err="1">
                <a:solidFill>
                  <a:srgbClr val="546779"/>
                </a:solidFill>
                <a:latin typeface="Community Light" panose="02000303040000020003" pitchFamily="2" charset="0"/>
              </a:rPr>
              <a:t>Learning</a:t>
            </a:r>
            <a:r>
              <a:rPr lang="es-ES" sz="3200" dirty="0">
                <a:solidFill>
                  <a:srgbClr val="546779"/>
                </a:solidFill>
                <a:latin typeface="Community Light" panose="02000303040000020003" pitchFamily="2" charset="0"/>
              </a:rPr>
              <a:t>, puedes impulsar tu estrategia de preparación laboral al conocer las habilidades que las empresas están buscando en un momento dado y quién está contratando a tus recién graduados.</a:t>
            </a:r>
          </a:p>
        </p:txBody>
      </p:sp>
      <p:pic>
        <p:nvPicPr>
          <p:cNvPr id="40" name="Picture 39">
            <a:extLst>
              <a:ext uri="{FF2B5EF4-FFF2-40B4-BE49-F238E27FC236}">
                <a16:creationId xmlns:a16="http://schemas.microsoft.com/office/drawing/2014/main" id="{C37F4BBA-C448-7E47-821B-69AFC0C64298}"/>
              </a:ext>
            </a:extLst>
          </p:cNvPr>
          <p:cNvPicPr>
            <a:picLocks noChangeAspect="1"/>
          </p:cNvPicPr>
          <p:nvPr/>
        </p:nvPicPr>
        <p:blipFill rotWithShape="1">
          <a:blip r:embed="rId4"/>
          <a:srcRect/>
          <a:stretch/>
        </p:blipFill>
        <p:spPr>
          <a:xfrm>
            <a:off x="17242745" y="9025932"/>
            <a:ext cx="1720752" cy="1720752"/>
          </a:xfrm>
          <a:prstGeom prst="ellipse">
            <a:avLst/>
          </a:prstGeom>
        </p:spPr>
      </p:pic>
    </p:spTree>
    <p:extLst>
      <p:ext uri="{BB962C8B-B14F-4D97-AF65-F5344CB8AC3E}">
        <p14:creationId xmlns:p14="http://schemas.microsoft.com/office/powerpoint/2010/main" val="920008465"/>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37" name="Rectangle 36">
            <a:extLst>
              <a:ext uri="{FF2B5EF4-FFF2-40B4-BE49-F238E27FC236}">
                <a16:creationId xmlns:a16="http://schemas.microsoft.com/office/drawing/2014/main" id="{3827FB32-A2AB-4143-A78E-E7749DD73118}"/>
              </a:ext>
            </a:extLst>
          </p:cNvPr>
          <p:cNvSpPr/>
          <p:nvPr/>
        </p:nvSpPr>
        <p:spPr>
          <a:xfrm>
            <a:off x="1363481" y="4644290"/>
            <a:ext cx="4336640" cy="7657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600" b="1" dirty="0">
                <a:solidFill>
                  <a:srgbClr val="B1401F"/>
                </a:solidFill>
                <a:latin typeface="Community Light" panose="02000303040000020003" pitchFamily="2" charset="0"/>
              </a:rPr>
              <a:t>      Para empezar, los estudiantes deben tener un perfil completo en LinkedIn.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es-ES" sz="3200" dirty="0">
                <a:solidFill>
                  <a:srgbClr val="546779"/>
                </a:solidFill>
                <a:latin typeface="Community Light" panose="02000303040000020003" pitchFamily="2" charset="0"/>
              </a:rPr>
              <a:t>Mejora las oportunidades laborales de tus estudiantes animándolos </a:t>
            </a:r>
            <a:br>
              <a:rPr lang="es-ES" sz="3200" dirty="0">
                <a:solidFill>
                  <a:srgbClr val="546779"/>
                </a:solidFill>
                <a:latin typeface="Community Light" panose="02000303040000020003" pitchFamily="2" charset="0"/>
              </a:rPr>
            </a:br>
            <a:r>
              <a:rPr lang="es-ES" sz="3200" dirty="0">
                <a:solidFill>
                  <a:srgbClr val="546779"/>
                </a:solidFill>
                <a:latin typeface="Community Light" panose="02000303040000020003" pitchFamily="2" charset="0"/>
              </a:rPr>
              <a:t>a añadir una foto profesional, una lista de aptitudes relevantes y su experiencia, además de obtener recomendaciones y contar su historia.</a:t>
            </a:r>
          </a:p>
          <a:p>
            <a:endParaRPr lang="en-US" sz="3100" dirty="0">
              <a:solidFill>
                <a:srgbClr val="546779"/>
              </a:solidFill>
              <a:latin typeface="Community Light" panose="02000303040000020003" pitchFamily="2" charset="0"/>
            </a:endParaRPr>
          </a:p>
        </p:txBody>
      </p:sp>
      <p:grpSp>
        <p:nvGrpSpPr>
          <p:cNvPr id="4" name="Group 3">
            <a:extLst>
              <a:ext uri="{FF2B5EF4-FFF2-40B4-BE49-F238E27FC236}">
                <a16:creationId xmlns:a16="http://schemas.microsoft.com/office/drawing/2014/main" id="{F08556D7-6ECB-A544-BBFF-9D58D6991289}"/>
              </a:ext>
            </a:extLst>
          </p:cNvPr>
          <p:cNvGrpSpPr/>
          <p:nvPr/>
        </p:nvGrpSpPr>
        <p:grpSpPr>
          <a:xfrm>
            <a:off x="1382351" y="4700979"/>
            <a:ext cx="492782" cy="492784"/>
            <a:chOff x="1382351" y="3938979"/>
            <a:chExt cx="492782" cy="492784"/>
          </a:xfrm>
        </p:grpSpPr>
        <p:sp>
          <p:nvSpPr>
            <p:cNvPr id="38" name="Oval 37">
              <a:extLst>
                <a:ext uri="{FF2B5EF4-FFF2-40B4-BE49-F238E27FC236}">
                  <a16:creationId xmlns:a16="http://schemas.microsoft.com/office/drawing/2014/main" id="{FF44862E-DF43-D14F-81C0-D6F3473DD9AD}"/>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39" name="Rectangle 38">
              <a:extLst>
                <a:ext uri="{FF2B5EF4-FFF2-40B4-BE49-F238E27FC236}">
                  <a16:creationId xmlns:a16="http://schemas.microsoft.com/office/drawing/2014/main" id="{1CF3939A-D467-9F44-BAC5-C57E79B54B79}"/>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1</a:t>
              </a:r>
            </a:p>
          </p:txBody>
        </p:sp>
      </p:grpSp>
      <p:sp>
        <p:nvSpPr>
          <p:cNvPr id="68" name="Rectangle 67">
            <a:extLst>
              <a:ext uri="{FF2B5EF4-FFF2-40B4-BE49-F238E27FC236}">
                <a16:creationId xmlns:a16="http://schemas.microsoft.com/office/drawing/2014/main" id="{233EC49E-9835-AD4E-A477-196A62CB77BE}"/>
              </a:ext>
            </a:extLst>
          </p:cNvPr>
          <p:cNvSpPr/>
          <p:nvPr/>
        </p:nvSpPr>
        <p:spPr>
          <a:xfrm>
            <a:off x="5808123" y="4644290"/>
            <a:ext cx="3758961" cy="7657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600" b="1" dirty="0">
                <a:solidFill>
                  <a:srgbClr val="B1401F"/>
                </a:solidFill>
                <a:latin typeface="Community Light" panose="02000303040000020003" pitchFamily="2" charset="0"/>
              </a:rPr>
              <a:t>      Anima a los estudiantes a </a:t>
            </a:r>
            <a:br>
              <a:rPr lang="en-US" sz="3600" b="1" dirty="0">
                <a:solidFill>
                  <a:srgbClr val="B1401F"/>
                </a:solidFill>
                <a:latin typeface="Community Light" panose="02000303040000020003" pitchFamily="2" charset="0"/>
              </a:rPr>
            </a:br>
            <a:r>
              <a:rPr lang="es-ES" sz="3600" b="1" dirty="0">
                <a:solidFill>
                  <a:srgbClr val="B1401F"/>
                </a:solidFill>
                <a:latin typeface="Community Light" panose="02000303040000020003" pitchFamily="2" charset="0"/>
              </a:rPr>
              <a:t>forjar su red de contactos.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es-ES" sz="3200" dirty="0">
                <a:solidFill>
                  <a:srgbClr val="546779"/>
                </a:solidFill>
                <a:latin typeface="Community Light" panose="02000303040000020003" pitchFamily="2" charset="0"/>
              </a:rPr>
              <a:t>Una vez que hayan configurado su perfil, recomiéndales conectar con antiguos alumnos de su especialidad en LinkedIn y seguir a empresas donde les interesaría trabajar.</a:t>
            </a:r>
          </a:p>
        </p:txBody>
      </p:sp>
      <p:grpSp>
        <p:nvGrpSpPr>
          <p:cNvPr id="69" name="Group 68">
            <a:extLst>
              <a:ext uri="{FF2B5EF4-FFF2-40B4-BE49-F238E27FC236}">
                <a16:creationId xmlns:a16="http://schemas.microsoft.com/office/drawing/2014/main" id="{48286DA5-0F5A-2440-A9FC-6934DE068231}"/>
              </a:ext>
            </a:extLst>
          </p:cNvPr>
          <p:cNvGrpSpPr/>
          <p:nvPr/>
        </p:nvGrpSpPr>
        <p:grpSpPr>
          <a:xfrm>
            <a:off x="5826993" y="4700979"/>
            <a:ext cx="492782" cy="492784"/>
            <a:chOff x="1382351" y="3938979"/>
            <a:chExt cx="492782" cy="492784"/>
          </a:xfrm>
        </p:grpSpPr>
        <p:sp>
          <p:nvSpPr>
            <p:cNvPr id="70" name="Oval 69">
              <a:extLst>
                <a:ext uri="{FF2B5EF4-FFF2-40B4-BE49-F238E27FC236}">
                  <a16:creationId xmlns:a16="http://schemas.microsoft.com/office/drawing/2014/main" id="{9619959B-BBE2-6D4D-A7A2-E55B3BD3D735}"/>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71" name="Rectangle 70">
              <a:extLst>
                <a:ext uri="{FF2B5EF4-FFF2-40B4-BE49-F238E27FC236}">
                  <a16:creationId xmlns:a16="http://schemas.microsoft.com/office/drawing/2014/main" id="{949CB56C-4B9B-FF4B-8948-12379A871A55}"/>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2</a:t>
              </a:r>
            </a:p>
          </p:txBody>
        </p:sp>
      </p:grpSp>
      <p:sp>
        <p:nvSpPr>
          <p:cNvPr id="72" name="Rectangle 71">
            <a:extLst>
              <a:ext uri="{FF2B5EF4-FFF2-40B4-BE49-F238E27FC236}">
                <a16:creationId xmlns:a16="http://schemas.microsoft.com/office/drawing/2014/main" id="{B582AB7C-867E-9544-BA55-9DA64D6C1DE7}"/>
              </a:ext>
            </a:extLst>
          </p:cNvPr>
          <p:cNvSpPr/>
          <p:nvPr/>
        </p:nvSpPr>
        <p:spPr>
          <a:xfrm>
            <a:off x="10255262" y="4644290"/>
            <a:ext cx="4192258" cy="7657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600" b="1" dirty="0">
                <a:solidFill>
                  <a:srgbClr val="B1401F"/>
                </a:solidFill>
                <a:latin typeface="Community Light" panose="02000303040000020003" pitchFamily="2" charset="0"/>
              </a:rPr>
              <a:t>      Promociona el </a:t>
            </a:r>
            <a:r>
              <a:rPr lang="es-ES" sz="3600" b="1" dirty="0" err="1">
                <a:solidFill>
                  <a:srgbClr val="B1401F"/>
                </a:solidFill>
                <a:latin typeface="Community Light" panose="02000303040000020003" pitchFamily="2" charset="0"/>
              </a:rPr>
              <a:t>networking</a:t>
            </a:r>
            <a:r>
              <a:rPr lang="es-ES" sz="3600" b="1" dirty="0">
                <a:solidFill>
                  <a:srgbClr val="B1401F"/>
                </a:solidFill>
                <a:latin typeface="Community Light" panose="02000303040000020003" pitchFamily="2" charset="0"/>
              </a:rPr>
              <a:t>, la búsqueda de empleo y los cursos para entrevistas de LinkedIn </a:t>
            </a:r>
            <a:r>
              <a:rPr lang="es-ES" sz="3600" b="1" dirty="0" err="1">
                <a:solidFill>
                  <a:srgbClr val="B1401F"/>
                </a:solidFill>
                <a:latin typeface="Community Light" panose="02000303040000020003" pitchFamily="2" charset="0"/>
              </a:rPr>
              <a:t>Learning</a:t>
            </a:r>
            <a:r>
              <a:rPr lang="es-ES" sz="3600" b="1" dirty="0">
                <a:solidFill>
                  <a:srgbClr val="B1401F"/>
                </a:solidFill>
                <a:latin typeface="Community Light" panose="02000303040000020003" pitchFamily="2" charset="0"/>
              </a:rPr>
              <a:t>.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es-ES" sz="3200" dirty="0">
                <a:solidFill>
                  <a:srgbClr val="546779"/>
                </a:solidFill>
                <a:latin typeface="Community Light" panose="02000303040000020003" pitchFamily="2" charset="0"/>
              </a:rPr>
              <a:t>Alienta a los estudiantes a aprender a su ritmo con los cursos de preparación profesional de LinkedIn </a:t>
            </a:r>
            <a:r>
              <a:rPr lang="es-ES" sz="3200" dirty="0" err="1">
                <a:solidFill>
                  <a:srgbClr val="546779"/>
                </a:solidFill>
                <a:latin typeface="Community Light" panose="02000303040000020003" pitchFamily="2" charset="0"/>
              </a:rPr>
              <a:t>Learning</a:t>
            </a:r>
            <a:r>
              <a:rPr lang="es-ES" sz="3200" dirty="0">
                <a:solidFill>
                  <a:srgbClr val="546779"/>
                </a:solidFill>
                <a:latin typeface="Community Light" panose="02000303040000020003" pitchFamily="2" charset="0"/>
              </a:rPr>
              <a:t>. Además, ganarán puntos ante los técnicos de selección si aprenden las aptitudes técnicas e interpersonales más populares y demandadas.</a:t>
            </a:r>
          </a:p>
        </p:txBody>
      </p:sp>
      <p:grpSp>
        <p:nvGrpSpPr>
          <p:cNvPr id="73" name="Group 72">
            <a:extLst>
              <a:ext uri="{FF2B5EF4-FFF2-40B4-BE49-F238E27FC236}">
                <a16:creationId xmlns:a16="http://schemas.microsoft.com/office/drawing/2014/main" id="{1662DA6F-137A-8B4F-8149-DEAE3B934439}"/>
              </a:ext>
            </a:extLst>
          </p:cNvPr>
          <p:cNvGrpSpPr/>
          <p:nvPr/>
        </p:nvGrpSpPr>
        <p:grpSpPr>
          <a:xfrm>
            <a:off x="10274132" y="4700979"/>
            <a:ext cx="492782" cy="492784"/>
            <a:chOff x="1382351" y="3938979"/>
            <a:chExt cx="492782" cy="492784"/>
          </a:xfrm>
        </p:grpSpPr>
        <p:sp>
          <p:nvSpPr>
            <p:cNvPr id="74" name="Oval 73">
              <a:extLst>
                <a:ext uri="{FF2B5EF4-FFF2-40B4-BE49-F238E27FC236}">
                  <a16:creationId xmlns:a16="http://schemas.microsoft.com/office/drawing/2014/main" id="{D2B6110F-36C3-9C4E-9157-FD5D38A76D14}"/>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75" name="Rectangle 74">
              <a:extLst>
                <a:ext uri="{FF2B5EF4-FFF2-40B4-BE49-F238E27FC236}">
                  <a16:creationId xmlns:a16="http://schemas.microsoft.com/office/drawing/2014/main" id="{D27D2181-4389-8C4F-9D51-FE704EB9A368}"/>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3</a:t>
              </a:r>
            </a:p>
          </p:txBody>
        </p:sp>
      </p:grpSp>
      <p:sp>
        <p:nvSpPr>
          <p:cNvPr id="76" name="Rectangle 75">
            <a:extLst>
              <a:ext uri="{FF2B5EF4-FFF2-40B4-BE49-F238E27FC236}">
                <a16:creationId xmlns:a16="http://schemas.microsoft.com/office/drawing/2014/main" id="{2B3690B4-4510-AA44-8978-A3C638A94D13}"/>
              </a:ext>
            </a:extLst>
          </p:cNvPr>
          <p:cNvSpPr/>
          <p:nvPr/>
        </p:nvSpPr>
        <p:spPr>
          <a:xfrm>
            <a:off x="14759539" y="4644290"/>
            <a:ext cx="3757896" cy="7657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600" b="1">
                <a:solidFill>
                  <a:srgbClr val="B1401F"/>
                </a:solidFill>
                <a:latin typeface="Community Light" panose="02000303040000020003" pitchFamily="2" charset="0"/>
              </a:rPr>
              <a:t>      Demuestra su talento.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es-ES" sz="3200">
                <a:solidFill>
                  <a:srgbClr val="546779"/>
                </a:solidFill>
                <a:latin typeface="Community Light" panose="02000303040000020003" pitchFamily="2" charset="0"/>
              </a:rPr>
              <a:t>Ya se trate de una certificación de LinkedIn Learning, un blog o su último diseño, recomienda a los estudiantes añadir sus credenciales y su trabajo al perfil de LinkedIn.</a:t>
            </a:r>
          </a:p>
        </p:txBody>
      </p:sp>
      <p:grpSp>
        <p:nvGrpSpPr>
          <p:cNvPr id="77" name="Group 76">
            <a:extLst>
              <a:ext uri="{FF2B5EF4-FFF2-40B4-BE49-F238E27FC236}">
                <a16:creationId xmlns:a16="http://schemas.microsoft.com/office/drawing/2014/main" id="{E29AB017-EAA3-3245-86B4-B425136369C9}"/>
              </a:ext>
            </a:extLst>
          </p:cNvPr>
          <p:cNvGrpSpPr/>
          <p:nvPr/>
        </p:nvGrpSpPr>
        <p:grpSpPr>
          <a:xfrm>
            <a:off x="14778408" y="4700979"/>
            <a:ext cx="492782" cy="492784"/>
            <a:chOff x="1382351" y="3938979"/>
            <a:chExt cx="492782" cy="492784"/>
          </a:xfrm>
        </p:grpSpPr>
        <p:sp>
          <p:nvSpPr>
            <p:cNvPr id="78" name="Oval 77">
              <a:extLst>
                <a:ext uri="{FF2B5EF4-FFF2-40B4-BE49-F238E27FC236}">
                  <a16:creationId xmlns:a16="http://schemas.microsoft.com/office/drawing/2014/main" id="{34E7EAFA-84FA-6440-BB09-8367AEE1FAEC}"/>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79" name="Rectangle 78">
              <a:extLst>
                <a:ext uri="{FF2B5EF4-FFF2-40B4-BE49-F238E27FC236}">
                  <a16:creationId xmlns:a16="http://schemas.microsoft.com/office/drawing/2014/main" id="{57139811-8632-AB40-84A0-F58F5A138C28}"/>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4</a:t>
              </a:r>
            </a:p>
          </p:txBody>
        </p:sp>
      </p:grpSp>
      <p:sp>
        <p:nvSpPr>
          <p:cNvPr id="80" name="Rectangle 79">
            <a:extLst>
              <a:ext uri="{FF2B5EF4-FFF2-40B4-BE49-F238E27FC236}">
                <a16:creationId xmlns:a16="http://schemas.microsoft.com/office/drawing/2014/main" id="{EE63BD87-1145-194F-8CB5-7D3160D88046}"/>
              </a:ext>
            </a:extLst>
          </p:cNvPr>
          <p:cNvSpPr/>
          <p:nvPr/>
        </p:nvSpPr>
        <p:spPr>
          <a:xfrm>
            <a:off x="19238344" y="4644289"/>
            <a:ext cx="4192258" cy="7657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600" b="1" dirty="0">
                <a:solidFill>
                  <a:srgbClr val="B1401F"/>
                </a:solidFill>
                <a:latin typeface="Community Light" panose="02000303040000020003" pitchFamily="2" charset="0"/>
              </a:rPr>
              <a:t> 	  Aprovecha nuestra información para ayudar a los estudiantes a conseguir empleo.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es-ES" sz="3200" dirty="0">
                <a:solidFill>
                  <a:srgbClr val="546779"/>
                </a:solidFill>
                <a:latin typeface="Community Light" panose="02000303040000020003" pitchFamily="2" charset="0"/>
              </a:rPr>
              <a:t>Conoce mejor las aptitudes que buscan las empresas de tu zona y </a:t>
            </a:r>
            <a:r>
              <a:rPr lang="es-ES" sz="3200" dirty="0">
                <a:solidFill>
                  <a:srgbClr val="B1401F"/>
                </a:solidFill>
                <a:latin typeface="Community Light" panose="02000303040000020003" pitchFamily="2" charset="0"/>
                <a:hlinkClick r:id="rId4">
                  <a:extLst>
                    <a:ext uri="{A12FA001-AC4F-418D-AE19-62706E023703}">
                      <ahyp:hlinkClr xmlns:ahyp="http://schemas.microsoft.com/office/drawing/2018/hyperlinkcolor" val="tx"/>
                    </a:ext>
                  </a:extLst>
                </a:hlinkClick>
              </a:rPr>
              <a:t>guía a los estudiantes</a:t>
            </a:r>
            <a:r>
              <a:rPr lang="es-ES" sz="3200" dirty="0">
                <a:solidFill>
                  <a:srgbClr val="B1401F"/>
                </a:solidFill>
                <a:latin typeface="Community Light" panose="02000303040000020003" pitchFamily="2" charset="0"/>
              </a:rPr>
              <a:t> </a:t>
            </a:r>
            <a:r>
              <a:rPr lang="es-ES" sz="3200" dirty="0">
                <a:solidFill>
                  <a:srgbClr val="546779"/>
                </a:solidFill>
                <a:latin typeface="Community Light" panose="02000303040000020003" pitchFamily="2" charset="0"/>
              </a:rPr>
              <a:t>(en inglés) hacia las oportunidades adecuadas. </a:t>
            </a:r>
          </a:p>
        </p:txBody>
      </p:sp>
      <p:grpSp>
        <p:nvGrpSpPr>
          <p:cNvPr id="81" name="Group 80">
            <a:extLst>
              <a:ext uri="{FF2B5EF4-FFF2-40B4-BE49-F238E27FC236}">
                <a16:creationId xmlns:a16="http://schemas.microsoft.com/office/drawing/2014/main" id="{23D074A9-32B1-7441-BE5E-CFFB9A399E1A}"/>
              </a:ext>
            </a:extLst>
          </p:cNvPr>
          <p:cNvGrpSpPr/>
          <p:nvPr/>
        </p:nvGrpSpPr>
        <p:grpSpPr>
          <a:xfrm>
            <a:off x="19257214" y="4700979"/>
            <a:ext cx="492782" cy="492784"/>
            <a:chOff x="1382351" y="3938979"/>
            <a:chExt cx="492782" cy="492784"/>
          </a:xfrm>
        </p:grpSpPr>
        <p:sp>
          <p:nvSpPr>
            <p:cNvPr id="82" name="Oval 81">
              <a:extLst>
                <a:ext uri="{FF2B5EF4-FFF2-40B4-BE49-F238E27FC236}">
                  <a16:creationId xmlns:a16="http://schemas.microsoft.com/office/drawing/2014/main" id="{A1F251F6-E47E-764A-AA65-4277E5D99C96}"/>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83" name="Rectangle 82">
              <a:extLst>
                <a:ext uri="{FF2B5EF4-FFF2-40B4-BE49-F238E27FC236}">
                  <a16:creationId xmlns:a16="http://schemas.microsoft.com/office/drawing/2014/main" id="{C9C10820-40BB-3B42-9974-F98705C0B2B7}"/>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5</a:t>
              </a:r>
            </a:p>
          </p:txBody>
        </p:sp>
      </p:grpSp>
      <p:sp>
        <p:nvSpPr>
          <p:cNvPr id="47" name="Rectangle 46">
            <a:extLst>
              <a:ext uri="{FF2B5EF4-FFF2-40B4-BE49-F238E27FC236}">
                <a16:creationId xmlns:a16="http://schemas.microsoft.com/office/drawing/2014/main" id="{2997C0E9-C560-9E46-BD67-781835284AD2}"/>
              </a:ext>
            </a:extLst>
          </p:cNvPr>
          <p:cNvSpPr/>
          <p:nvPr/>
        </p:nvSpPr>
        <p:spPr>
          <a:xfrm>
            <a:off x="1280226" y="1692559"/>
            <a:ext cx="21478174"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es-ES" sz="7700">
                <a:solidFill>
                  <a:srgbClr val="556679"/>
                </a:solidFill>
                <a:latin typeface="Community Light"/>
                <a:cs typeface="Arial"/>
              </a:rPr>
              <a:t>¿Cómo? </a:t>
            </a:r>
            <a:r>
              <a:rPr lang="es-ES" sz="7700">
                <a:solidFill>
                  <a:srgbClr val="B1401F"/>
                </a:solidFill>
                <a:latin typeface="Community Light"/>
                <a:cs typeface="Arial"/>
              </a:rPr>
              <a:t>Guía de 5 pasos para ayudar a los estudiantes a aprovechar al máximo LinkedIn.</a:t>
            </a:r>
          </a:p>
        </p:txBody>
      </p:sp>
      <p:sp>
        <p:nvSpPr>
          <p:cNvPr id="55" name="Rectangle 54">
            <a:extLst>
              <a:ext uri="{FF2B5EF4-FFF2-40B4-BE49-F238E27FC236}">
                <a16:creationId xmlns:a16="http://schemas.microsoft.com/office/drawing/2014/main" id="{24CAA1A0-DCD3-444D-BF3C-729290C42687}"/>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es-ES" sz="3400">
                <a:solidFill>
                  <a:srgbClr val="5B696B"/>
                </a:solidFill>
                <a:latin typeface="Community"/>
              </a:rPr>
              <a:t>Orientación profesional</a:t>
            </a:r>
          </a:p>
        </p:txBody>
      </p:sp>
      <p:sp>
        <p:nvSpPr>
          <p:cNvPr id="56" name="Oval 55">
            <a:extLst>
              <a:ext uri="{FF2B5EF4-FFF2-40B4-BE49-F238E27FC236}">
                <a16:creationId xmlns:a16="http://schemas.microsoft.com/office/drawing/2014/main" id="{EDD6C761-08C6-1742-8BA3-5B488DA9ECCF}"/>
              </a:ext>
            </a:extLst>
          </p:cNvPr>
          <p:cNvSpPr/>
          <p:nvPr/>
        </p:nvSpPr>
        <p:spPr>
          <a:xfrm>
            <a:off x="1286846" y="962503"/>
            <a:ext cx="509013" cy="509015"/>
          </a:xfrm>
          <a:prstGeom prst="ellipse">
            <a:avLst/>
          </a:prstGeom>
          <a:solidFill>
            <a:srgbClr val="F7D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57" name="Rectangle 56">
            <a:extLst>
              <a:ext uri="{FF2B5EF4-FFF2-40B4-BE49-F238E27FC236}">
                <a16:creationId xmlns:a16="http://schemas.microsoft.com/office/drawing/2014/main" id="{9A6C52E9-548C-F74B-9EF5-F8AF6F22EE44}"/>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B1401F"/>
                </a:solidFill>
                <a:latin typeface="Community" panose="02000303040000020003" pitchFamily="2" charset="0"/>
              </a:rPr>
              <a:t>4</a:t>
            </a:r>
          </a:p>
        </p:txBody>
      </p:sp>
    </p:spTree>
    <p:extLst>
      <p:ext uri="{BB962C8B-B14F-4D97-AF65-F5344CB8AC3E}">
        <p14:creationId xmlns:p14="http://schemas.microsoft.com/office/powerpoint/2010/main" val="347003191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DD40D8A5-9886-2C45-B3BF-0F7E0623FAC3}"/>
              </a:ext>
            </a:extLst>
          </p:cNvPr>
          <p:cNvSpPr/>
          <p:nvPr/>
        </p:nvSpPr>
        <p:spPr>
          <a:xfrm>
            <a:off x="-2689337" y="1451112"/>
            <a:ext cx="10870152" cy="10870152"/>
          </a:xfrm>
          <a:prstGeom prst="ellipse">
            <a:avLst/>
          </a:prstGeom>
          <a:solidFill>
            <a:srgbClr val="D6EBC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8" name="MW_T" descr="1145704,C,27021,8ecefdcf-5617-4ae8-8f82-cdf5a637bba9,1" hidden="1"/>
          <p:cNvPicPr/>
          <p:nvPr/>
        </p:nvPicPr>
        <p:blipFill>
          <a:blip r:embed="rId3"/>
          <a:stretch>
            <a:fillRect/>
          </a:stretch>
        </p:blipFill>
        <p:spPr>
          <a:xfrm>
            <a:off x="1587" y="0"/>
            <a:ext cx="25400" cy="25400"/>
          </a:xfrm>
          <a:prstGeom prst="rect">
            <a:avLst/>
          </a:prstGeom>
        </p:spPr>
      </p:pic>
      <p:sp>
        <p:nvSpPr>
          <p:cNvPr id="24" name="Rectangle 23">
            <a:extLst>
              <a:ext uri="{FF2B5EF4-FFF2-40B4-BE49-F238E27FC236}">
                <a16:creationId xmlns:a16="http://schemas.microsoft.com/office/drawing/2014/main" id="{9E744DCC-CBC1-1A4F-A347-823F957E3241}"/>
              </a:ext>
            </a:extLst>
          </p:cNvPr>
          <p:cNvSpPr/>
          <p:nvPr/>
        </p:nvSpPr>
        <p:spPr>
          <a:xfrm>
            <a:off x="465151" y="5146150"/>
            <a:ext cx="8348234" cy="4122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es-ES" sz="7700" dirty="0">
                <a:solidFill>
                  <a:srgbClr val="44702B"/>
                </a:solidFill>
                <a:latin typeface="Community Light"/>
                <a:cs typeface="Arial"/>
              </a:rPr>
              <a:t>¿Por qué apostar </a:t>
            </a:r>
            <a:br>
              <a:rPr lang="es-ES" sz="7700" dirty="0">
                <a:solidFill>
                  <a:srgbClr val="44702B"/>
                </a:solidFill>
                <a:latin typeface="Community Light"/>
                <a:cs typeface="Arial"/>
              </a:rPr>
            </a:br>
            <a:r>
              <a:rPr lang="es-ES" sz="7700" dirty="0">
                <a:solidFill>
                  <a:srgbClr val="44702B"/>
                </a:solidFill>
                <a:latin typeface="Community Light"/>
                <a:cs typeface="Arial"/>
              </a:rPr>
              <a:t>por una estrategia </a:t>
            </a:r>
            <a:br>
              <a:rPr lang="es-ES" sz="7700" dirty="0">
                <a:solidFill>
                  <a:srgbClr val="44702B"/>
                </a:solidFill>
                <a:latin typeface="Community Light"/>
                <a:cs typeface="Arial"/>
              </a:rPr>
            </a:br>
            <a:r>
              <a:rPr lang="es-ES" sz="7700" dirty="0">
                <a:solidFill>
                  <a:srgbClr val="44702B"/>
                </a:solidFill>
                <a:latin typeface="Community Light"/>
                <a:cs typeface="Arial"/>
              </a:rPr>
              <a:t>de LinkedIn en tu institución educativa? </a:t>
            </a:r>
          </a:p>
        </p:txBody>
      </p:sp>
      <p:pic>
        <p:nvPicPr>
          <p:cNvPr id="19" name="Picture 18" descr="A close up of a sign&#10;&#10;Description automatically generated">
            <a:extLst>
              <a:ext uri="{FF2B5EF4-FFF2-40B4-BE49-F238E27FC236}">
                <a16:creationId xmlns:a16="http://schemas.microsoft.com/office/drawing/2014/main" id="{AEBF980F-0D59-7F4D-AD9A-014C7401FAD2}"/>
              </a:ext>
            </a:extLst>
          </p:cNvPr>
          <p:cNvPicPr>
            <a:picLocks noChangeAspect="1"/>
          </p:cNvPicPr>
          <p:nvPr/>
        </p:nvPicPr>
        <p:blipFill>
          <a:blip r:embed="rId4"/>
          <a:stretch>
            <a:fillRect/>
          </a:stretch>
        </p:blipFill>
        <p:spPr>
          <a:xfrm>
            <a:off x="1334092" y="12888051"/>
            <a:ext cx="2090518" cy="287078"/>
          </a:xfrm>
          <a:prstGeom prst="rect">
            <a:avLst/>
          </a:prstGeom>
        </p:spPr>
      </p:pic>
      <p:sp>
        <p:nvSpPr>
          <p:cNvPr id="22" name="TextBox 21">
            <a:extLst>
              <a:ext uri="{FF2B5EF4-FFF2-40B4-BE49-F238E27FC236}">
                <a16:creationId xmlns:a16="http://schemas.microsoft.com/office/drawing/2014/main" id="{A96179BB-E6EC-B141-B2B8-B3E2DC57C711}"/>
              </a:ext>
            </a:extLst>
          </p:cNvPr>
          <p:cNvSpPr txBox="1"/>
          <p:nvPr/>
        </p:nvSpPr>
        <p:spPr>
          <a:xfrm>
            <a:off x="9457819" y="2177206"/>
            <a:ext cx="6748542" cy="8371523"/>
          </a:xfrm>
          <a:prstGeom prst="rect">
            <a:avLst/>
          </a:prstGeom>
        </p:spPr>
        <p:txBody>
          <a:bodyPr vert="horz" wrap="square" lIns="0" tIns="0" rIns="0" bIns="0" rtlCol="0">
            <a:spAutoFit/>
          </a:bodyPr>
          <a:lstStyle>
            <a:defPPr>
              <a:defRPr lang="en-US"/>
            </a:defPPr>
          </a:lstStyle>
          <a:p>
            <a:pPr defTabSz="1828514" rtl="0">
              <a:spcBef>
                <a:spcPct val="0"/>
              </a:spcBef>
              <a:spcAft>
                <a:spcPct val="0"/>
              </a:spcAft>
              <a:defRPr/>
            </a:pPr>
            <a:r>
              <a:rPr lang="es-ES" sz="3400" dirty="0">
                <a:solidFill>
                  <a:srgbClr val="5E6869"/>
                </a:solidFill>
                <a:latin typeface="Community Light"/>
                <a:cs typeface="Arial"/>
              </a:rPr>
              <a:t>Gracias a la información detallada de LinkedIn, podrás saber qué empresas contratan a los recién graduados, de qué aptitudes carecen tus alumnos y qué competencias están buscando las empresas de tu zona. Además, nuestra plataforma te permite conectar con antiguos alumnos y posibles estudiantes.</a:t>
            </a:r>
          </a:p>
          <a:p>
            <a:pPr defTabSz="1828514">
              <a:spcBef>
                <a:spcPct val="0"/>
              </a:spcBef>
              <a:spcAft>
                <a:spcPct val="0"/>
              </a:spcAft>
              <a:defRPr/>
            </a:pPr>
            <a:endParaRPr lang="en-US" sz="3400" dirty="0">
              <a:solidFill>
                <a:srgbClr val="5E6869"/>
              </a:solidFill>
              <a:latin typeface="Community Light"/>
              <a:cs typeface="Arial"/>
            </a:endParaRPr>
          </a:p>
          <a:p>
            <a:pPr defTabSz="1828514" rtl="0">
              <a:spcBef>
                <a:spcPct val="0"/>
              </a:spcBef>
              <a:spcAft>
                <a:spcPct val="0"/>
              </a:spcAft>
              <a:defRPr/>
            </a:pPr>
            <a:r>
              <a:rPr lang="es-ES" sz="3400" dirty="0">
                <a:solidFill>
                  <a:srgbClr val="5E6869"/>
                </a:solidFill>
                <a:latin typeface="Community Light"/>
                <a:cs typeface="Arial"/>
              </a:rPr>
              <a:t>En definitiva, LinkedIn y la enseñanza superior miran en la misma dirección, ya que su objetivo es crear oportunidades económicas para todos los estudiantes. Sumamos fuerzas para lograr esa meta y, juntos, somos el motor que impulsa la innovación.</a:t>
            </a:r>
          </a:p>
        </p:txBody>
      </p:sp>
      <p:grpSp>
        <p:nvGrpSpPr>
          <p:cNvPr id="4" name="Group 3">
            <a:extLst>
              <a:ext uri="{FF2B5EF4-FFF2-40B4-BE49-F238E27FC236}">
                <a16:creationId xmlns:a16="http://schemas.microsoft.com/office/drawing/2014/main" id="{235AB699-F800-3B49-89E7-9BC2E0D610FB}"/>
              </a:ext>
            </a:extLst>
          </p:cNvPr>
          <p:cNvGrpSpPr/>
          <p:nvPr/>
        </p:nvGrpSpPr>
        <p:grpSpPr>
          <a:xfrm>
            <a:off x="16734644" y="1451112"/>
            <a:ext cx="5096122" cy="10813776"/>
            <a:chOff x="16734644" y="1451112"/>
            <a:chExt cx="5096122" cy="10813776"/>
          </a:xfrm>
        </p:grpSpPr>
        <p:grpSp>
          <p:nvGrpSpPr>
            <p:cNvPr id="32" name="Group 31">
              <a:extLst>
                <a:ext uri="{FF2B5EF4-FFF2-40B4-BE49-F238E27FC236}">
                  <a16:creationId xmlns:a16="http://schemas.microsoft.com/office/drawing/2014/main" id="{34B385BC-5CE5-D048-824F-DCC37C089410}"/>
                </a:ext>
              </a:extLst>
            </p:cNvPr>
            <p:cNvGrpSpPr/>
            <p:nvPr/>
          </p:nvGrpSpPr>
          <p:grpSpPr>
            <a:xfrm>
              <a:off x="16737555" y="1451112"/>
              <a:ext cx="5093211" cy="5057711"/>
              <a:chOff x="16713683" y="4619439"/>
              <a:chExt cx="6286234" cy="6242418"/>
            </a:xfrm>
          </p:grpSpPr>
          <p:sp>
            <p:nvSpPr>
              <p:cNvPr id="33" name="Oval 32">
                <a:extLst>
                  <a:ext uri="{FF2B5EF4-FFF2-40B4-BE49-F238E27FC236}">
                    <a16:creationId xmlns:a16="http://schemas.microsoft.com/office/drawing/2014/main" id="{EFB46198-8EB0-1B4F-A3BE-EDF2C4E94E5A}"/>
                  </a:ext>
                </a:extLst>
              </p:cNvPr>
              <p:cNvSpPr/>
              <p:nvPr/>
            </p:nvSpPr>
            <p:spPr>
              <a:xfrm>
                <a:off x="16713683" y="4619439"/>
                <a:ext cx="6286234" cy="6242418"/>
              </a:xfrm>
              <a:prstGeom prst="ellipse">
                <a:avLst/>
              </a:prstGeom>
              <a:solidFill>
                <a:srgbClr val="D6E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a:solidFill>
                    <a:srgbClr val="FFFFFF"/>
                  </a:solidFill>
                  <a:latin typeface="Community" panose="02000303040000020003" pitchFamily="2" charset="0"/>
                  <a:ea typeface="+mn-ea"/>
                </a:endParaRPr>
              </a:p>
            </p:txBody>
          </p:sp>
          <p:sp>
            <p:nvSpPr>
              <p:cNvPr id="34" name="TextBox 33">
                <a:extLst>
                  <a:ext uri="{FF2B5EF4-FFF2-40B4-BE49-F238E27FC236}">
                    <a16:creationId xmlns:a16="http://schemas.microsoft.com/office/drawing/2014/main" id="{7F211364-A121-8A4D-929A-9C395019A319}"/>
                  </a:ext>
                </a:extLst>
              </p:cNvPr>
              <p:cNvSpPr txBox="1"/>
              <p:nvPr/>
            </p:nvSpPr>
            <p:spPr>
              <a:xfrm>
                <a:off x="17509068" y="7905456"/>
                <a:ext cx="4695462" cy="1823374"/>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es-ES" sz="3200">
                    <a:solidFill>
                      <a:srgbClr val="5E6869"/>
                    </a:solidFill>
                    <a:latin typeface="Community Light" panose="02000303040000020003" pitchFamily="2" charset="0"/>
                    <a:cs typeface="Arial" panose="020B0604020202020204" pitchFamily="34" charset="0"/>
                  </a:rPr>
                  <a:t>de las principales universidades del mundo usan LinkedIn Learning.</a:t>
                </a:r>
              </a:p>
            </p:txBody>
          </p:sp>
          <p:sp>
            <p:nvSpPr>
              <p:cNvPr id="35" name="TextBox 34">
                <a:extLst>
                  <a:ext uri="{FF2B5EF4-FFF2-40B4-BE49-F238E27FC236}">
                    <a16:creationId xmlns:a16="http://schemas.microsoft.com/office/drawing/2014/main" id="{44910551-2143-6E41-9BB4-B774F47D1A72}"/>
                  </a:ext>
                </a:extLst>
              </p:cNvPr>
              <p:cNvSpPr txBox="1"/>
              <p:nvPr/>
            </p:nvSpPr>
            <p:spPr>
              <a:xfrm>
                <a:off x="17509068" y="5881452"/>
                <a:ext cx="4695462" cy="2089282"/>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es-ES" sz="11000">
                    <a:solidFill>
                      <a:srgbClr val="44702B"/>
                    </a:solidFill>
                    <a:latin typeface="Community Light" panose="02000303040000020003" pitchFamily="2" charset="0"/>
                    <a:cs typeface="AvenirNext LT Pro Regular"/>
                  </a:rPr>
                  <a:t>58 %</a:t>
                </a:r>
              </a:p>
            </p:txBody>
          </p:sp>
        </p:grpSp>
        <p:grpSp>
          <p:nvGrpSpPr>
            <p:cNvPr id="20" name="Group 19">
              <a:extLst>
                <a:ext uri="{FF2B5EF4-FFF2-40B4-BE49-F238E27FC236}">
                  <a16:creationId xmlns:a16="http://schemas.microsoft.com/office/drawing/2014/main" id="{DEB06447-9814-F046-86F1-A3A409ED1DD1}"/>
                </a:ext>
              </a:extLst>
            </p:cNvPr>
            <p:cNvGrpSpPr/>
            <p:nvPr/>
          </p:nvGrpSpPr>
          <p:grpSpPr>
            <a:xfrm>
              <a:off x="16734644" y="7207178"/>
              <a:ext cx="5093211" cy="5057710"/>
              <a:chOff x="16713683" y="4619439"/>
              <a:chExt cx="6286234" cy="6242418"/>
            </a:xfrm>
          </p:grpSpPr>
          <p:sp>
            <p:nvSpPr>
              <p:cNvPr id="21" name="Oval 20">
                <a:extLst>
                  <a:ext uri="{FF2B5EF4-FFF2-40B4-BE49-F238E27FC236}">
                    <a16:creationId xmlns:a16="http://schemas.microsoft.com/office/drawing/2014/main" id="{9036DA16-2571-6746-B8F1-534F77C402EC}"/>
                  </a:ext>
                </a:extLst>
              </p:cNvPr>
              <p:cNvSpPr/>
              <p:nvPr/>
            </p:nvSpPr>
            <p:spPr>
              <a:xfrm>
                <a:off x="16713683" y="4619439"/>
                <a:ext cx="6286234" cy="6242418"/>
              </a:xfrm>
              <a:prstGeom prst="ellipse">
                <a:avLst/>
              </a:prstGeom>
              <a:solidFill>
                <a:srgbClr val="D6E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a:solidFill>
                    <a:srgbClr val="FFFFFF"/>
                  </a:solidFill>
                  <a:latin typeface="Community" panose="02000303040000020003" pitchFamily="2" charset="0"/>
                  <a:ea typeface="+mn-ea"/>
                </a:endParaRPr>
              </a:p>
            </p:txBody>
          </p:sp>
          <p:sp>
            <p:nvSpPr>
              <p:cNvPr id="23" name="TextBox 22">
                <a:extLst>
                  <a:ext uri="{FF2B5EF4-FFF2-40B4-BE49-F238E27FC236}">
                    <a16:creationId xmlns:a16="http://schemas.microsoft.com/office/drawing/2014/main" id="{B7EECF6F-E6B7-DD46-B3A6-FB2591B24199}"/>
                  </a:ext>
                </a:extLst>
              </p:cNvPr>
              <p:cNvSpPr txBox="1"/>
              <p:nvPr/>
            </p:nvSpPr>
            <p:spPr>
              <a:xfrm>
                <a:off x="17509068" y="7912393"/>
                <a:ext cx="4695462" cy="1823374"/>
              </a:xfrm>
              <a:prstGeom prst="rect">
                <a:avLst/>
              </a:prstGeom>
            </p:spPr>
            <p:txBody>
              <a:bodyPr vert="horz" wrap="square" lIns="0" tIns="0" rIns="0" bIns="0" rtlCol="0">
                <a:spAutoFit/>
              </a:bodyPr>
              <a:lstStyle>
                <a:defPPr>
                  <a:defRPr lang="en-US"/>
                </a:defPPr>
              </a:lstStyle>
              <a:p>
                <a:pPr algn="ctr" rtl="0"/>
                <a:r>
                  <a:rPr lang="es-ES" sz="3200">
                    <a:solidFill>
                      <a:srgbClr val="546779"/>
                    </a:solidFill>
                    <a:latin typeface="Community Light" panose="02000303040000020003" pitchFamily="2" charset="0"/>
                  </a:rPr>
                  <a:t>de estudiantes tienen acceso a LinkedIn Learning en todo el mundo.</a:t>
                </a:r>
              </a:p>
            </p:txBody>
          </p:sp>
          <p:sp>
            <p:nvSpPr>
              <p:cNvPr id="25" name="TextBox 24">
                <a:extLst>
                  <a:ext uri="{FF2B5EF4-FFF2-40B4-BE49-F238E27FC236}">
                    <a16:creationId xmlns:a16="http://schemas.microsoft.com/office/drawing/2014/main" id="{E5482A1C-35F1-1340-9287-53BDDCDDE9A9}"/>
                  </a:ext>
                </a:extLst>
              </p:cNvPr>
              <p:cNvSpPr txBox="1"/>
              <p:nvPr/>
            </p:nvSpPr>
            <p:spPr>
              <a:xfrm>
                <a:off x="17111374" y="5823111"/>
                <a:ext cx="5490847" cy="2089282"/>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es-ES" sz="11000" dirty="0">
                    <a:solidFill>
                      <a:srgbClr val="44702B"/>
                    </a:solidFill>
                    <a:latin typeface="Community Light" panose="02000303040000020003" pitchFamily="2" charset="0"/>
                    <a:cs typeface="AvenirNext LT Pro Regular"/>
                  </a:rPr>
                  <a:t>+10 </a:t>
                </a:r>
                <a:r>
                  <a:rPr lang="es-ES" sz="11000" dirty="0" err="1">
                    <a:solidFill>
                      <a:srgbClr val="44702B"/>
                    </a:solidFill>
                    <a:latin typeface="Community Light" panose="02000303040000020003" pitchFamily="2" charset="0"/>
                    <a:cs typeface="AvenirNext LT Pro Regular"/>
                  </a:rPr>
                  <a:t>mill</a:t>
                </a:r>
                <a:r>
                  <a:rPr lang="es-ES" sz="11000" dirty="0">
                    <a:solidFill>
                      <a:srgbClr val="44702B"/>
                    </a:solidFill>
                    <a:latin typeface="Community Light" panose="02000303040000020003" pitchFamily="2" charset="0"/>
                    <a:cs typeface="AvenirNext LT Pro Regular"/>
                  </a:rPr>
                  <a:t>.</a:t>
                </a:r>
              </a:p>
            </p:txBody>
          </p:sp>
        </p:grpSp>
      </p:grpSp>
      <p:sp>
        <p:nvSpPr>
          <p:cNvPr id="16" name="Rectangle 15">
            <a:extLst>
              <a:ext uri="{FF2B5EF4-FFF2-40B4-BE49-F238E27FC236}">
                <a16:creationId xmlns:a16="http://schemas.microsoft.com/office/drawing/2014/main" id="{9B1129B7-6EA2-A641-BC3C-062F35101A45}"/>
              </a:ext>
            </a:extLst>
          </p:cNvPr>
          <p:cNvSpPr/>
          <p:nvPr/>
        </p:nvSpPr>
        <p:spPr>
          <a:xfrm>
            <a:off x="1331025" y="4225599"/>
            <a:ext cx="2411242"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es-ES" sz="3400">
                <a:solidFill>
                  <a:srgbClr val="5B696B"/>
                </a:solidFill>
                <a:latin typeface="Community"/>
              </a:rPr>
              <a:t>Introducción</a:t>
            </a:r>
          </a:p>
        </p:txBody>
      </p:sp>
    </p:spTree>
    <p:extLst>
      <p:ext uri="{BB962C8B-B14F-4D97-AF65-F5344CB8AC3E}">
        <p14:creationId xmlns:p14="http://schemas.microsoft.com/office/powerpoint/2010/main" val="1090813759"/>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62" name="Oval 61">
            <a:extLst>
              <a:ext uri="{FF2B5EF4-FFF2-40B4-BE49-F238E27FC236}">
                <a16:creationId xmlns:a16="http://schemas.microsoft.com/office/drawing/2014/main" id="{2F629678-E105-C04C-979B-C56BC35B1525}"/>
              </a:ext>
            </a:extLst>
          </p:cNvPr>
          <p:cNvSpPr/>
          <p:nvPr/>
        </p:nvSpPr>
        <p:spPr>
          <a:xfrm>
            <a:off x="1323370" y="5154157"/>
            <a:ext cx="6342670" cy="6298460"/>
          </a:xfrm>
          <a:prstGeom prst="ellipse">
            <a:avLst/>
          </a:prstGeom>
          <a:solidFill>
            <a:srgbClr val="F7DFD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a:solidFill>
                <a:srgbClr val="FFFFFF"/>
              </a:solidFill>
              <a:latin typeface="Community" panose="02000303040000020003" pitchFamily="2" charset="0"/>
              <a:ea typeface="+mn-ea"/>
            </a:endParaRPr>
          </a:p>
        </p:txBody>
      </p:sp>
      <p:grpSp>
        <p:nvGrpSpPr>
          <p:cNvPr id="66" name="Group 65">
            <a:extLst>
              <a:ext uri="{FF2B5EF4-FFF2-40B4-BE49-F238E27FC236}">
                <a16:creationId xmlns:a16="http://schemas.microsoft.com/office/drawing/2014/main" id="{15D6378B-B28D-DD42-83B6-D93369FE818D}"/>
              </a:ext>
            </a:extLst>
          </p:cNvPr>
          <p:cNvGrpSpPr/>
          <p:nvPr/>
        </p:nvGrpSpPr>
        <p:grpSpPr>
          <a:xfrm>
            <a:off x="1681528" y="6764805"/>
            <a:ext cx="5282809" cy="3016209"/>
            <a:chOff x="9977824" y="7495101"/>
            <a:chExt cx="4204226" cy="2400394"/>
          </a:xfrm>
        </p:grpSpPr>
        <p:sp>
          <p:nvSpPr>
            <p:cNvPr id="67" name="TextBox 66">
              <a:extLst>
                <a:ext uri="{FF2B5EF4-FFF2-40B4-BE49-F238E27FC236}">
                  <a16:creationId xmlns:a16="http://schemas.microsoft.com/office/drawing/2014/main" id="{A879BFDE-E90A-AD42-AF8E-8D9930F91934}"/>
                </a:ext>
              </a:extLst>
            </p:cNvPr>
            <p:cNvSpPr txBox="1"/>
            <p:nvPr/>
          </p:nvSpPr>
          <p:spPr>
            <a:xfrm>
              <a:off x="10908100" y="8964730"/>
              <a:ext cx="2611438" cy="930765"/>
            </a:xfrm>
            <a:prstGeom prst="rect">
              <a:avLst/>
            </a:prstGeom>
          </p:spPr>
          <p:txBody>
            <a:bodyPr vert="horz" wrap="square" lIns="0" tIns="0" rIns="0" bIns="0" rtlCol="0">
              <a:spAutoFit/>
            </a:bodyPr>
            <a:lstStyle>
              <a:defPPr>
                <a:defRPr lang="en-US"/>
              </a:defPPr>
            </a:lstStyle>
            <a:p>
              <a:pPr algn="ctr" rtl="0"/>
              <a:r>
                <a:rPr lang="es-ES" sz="3800" dirty="0">
                  <a:solidFill>
                    <a:srgbClr val="546779"/>
                  </a:solidFill>
                  <a:latin typeface="Community Light" panose="02000303040000020003" pitchFamily="2" charset="0"/>
                </a:rPr>
                <a:t>de vacantes están en LinkedIn</a:t>
              </a:r>
            </a:p>
          </p:txBody>
        </p:sp>
        <p:sp>
          <p:nvSpPr>
            <p:cNvPr id="68" name="TextBox 67">
              <a:extLst>
                <a:ext uri="{FF2B5EF4-FFF2-40B4-BE49-F238E27FC236}">
                  <a16:creationId xmlns:a16="http://schemas.microsoft.com/office/drawing/2014/main" id="{25A2EAF8-10B2-8740-8961-FA46D0B5E30D}"/>
                </a:ext>
              </a:extLst>
            </p:cNvPr>
            <p:cNvSpPr txBox="1"/>
            <p:nvPr/>
          </p:nvSpPr>
          <p:spPr>
            <a:xfrm>
              <a:off x="9977824" y="7495101"/>
              <a:ext cx="4204226" cy="1592099"/>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es-ES" sz="13000" dirty="0">
                  <a:solidFill>
                    <a:srgbClr val="B1401F"/>
                  </a:solidFill>
                  <a:latin typeface="Community Light" panose="02000303040000020003" pitchFamily="2" charset="0"/>
                  <a:cs typeface="AvenirNext LT Pro Regular"/>
                </a:rPr>
                <a:t>+11 </a:t>
              </a:r>
              <a:r>
                <a:rPr lang="es-ES" sz="13000" dirty="0" err="1">
                  <a:solidFill>
                    <a:srgbClr val="B1401F"/>
                  </a:solidFill>
                  <a:latin typeface="Community Light" panose="02000303040000020003" pitchFamily="2" charset="0"/>
                  <a:cs typeface="AvenirNext LT Pro Regular"/>
                </a:rPr>
                <a:t>mill</a:t>
              </a:r>
              <a:r>
                <a:rPr lang="es-ES" sz="13000" dirty="0">
                  <a:solidFill>
                    <a:srgbClr val="B1401F"/>
                  </a:solidFill>
                  <a:latin typeface="Community Light" panose="02000303040000020003" pitchFamily="2" charset="0"/>
                  <a:cs typeface="AvenirNext LT Pro Regular"/>
                </a:rPr>
                <a:t>.</a:t>
              </a:r>
            </a:p>
          </p:txBody>
        </p:sp>
      </p:grpSp>
      <p:sp>
        <p:nvSpPr>
          <p:cNvPr id="35" name="Rectangle 34">
            <a:extLst>
              <a:ext uri="{FF2B5EF4-FFF2-40B4-BE49-F238E27FC236}">
                <a16:creationId xmlns:a16="http://schemas.microsoft.com/office/drawing/2014/main" id="{20947775-5CE2-5B4D-BDD5-E247132E333D}"/>
              </a:ext>
            </a:extLst>
          </p:cNvPr>
          <p:cNvSpPr/>
          <p:nvPr/>
        </p:nvSpPr>
        <p:spPr>
          <a:xfrm>
            <a:off x="1280226" y="1692559"/>
            <a:ext cx="21478174"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es-ES" sz="7700">
                <a:solidFill>
                  <a:srgbClr val="556679"/>
                </a:solidFill>
                <a:latin typeface="Community Light"/>
                <a:cs typeface="Arial"/>
              </a:rPr>
              <a:t>¿Cómo? </a:t>
            </a:r>
            <a:r>
              <a:rPr lang="es-ES" sz="7700">
                <a:solidFill>
                  <a:srgbClr val="B1401F"/>
                </a:solidFill>
                <a:latin typeface="Community Light"/>
                <a:cs typeface="Arial"/>
              </a:rPr>
              <a:t>Guía de 5 pasos para ayudar a los estudiantes a aprovechar al máximo LinkedIn.</a:t>
            </a:r>
          </a:p>
        </p:txBody>
      </p:sp>
      <p:sp>
        <p:nvSpPr>
          <p:cNvPr id="37" name="Rectangle 36">
            <a:extLst>
              <a:ext uri="{FF2B5EF4-FFF2-40B4-BE49-F238E27FC236}">
                <a16:creationId xmlns:a16="http://schemas.microsoft.com/office/drawing/2014/main" id="{D6885502-C819-AF4B-AF14-E26A5F6851FD}"/>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es-ES" sz="3400">
                <a:solidFill>
                  <a:srgbClr val="5B696B"/>
                </a:solidFill>
                <a:latin typeface="Community"/>
              </a:rPr>
              <a:t>Orientación profesional</a:t>
            </a:r>
          </a:p>
        </p:txBody>
      </p:sp>
      <p:sp>
        <p:nvSpPr>
          <p:cNvPr id="38" name="Oval 37">
            <a:extLst>
              <a:ext uri="{FF2B5EF4-FFF2-40B4-BE49-F238E27FC236}">
                <a16:creationId xmlns:a16="http://schemas.microsoft.com/office/drawing/2014/main" id="{7FF03521-D143-AA49-AAEB-3E335B2C5C90}"/>
              </a:ext>
            </a:extLst>
          </p:cNvPr>
          <p:cNvSpPr/>
          <p:nvPr/>
        </p:nvSpPr>
        <p:spPr>
          <a:xfrm>
            <a:off x="1286846" y="962503"/>
            <a:ext cx="509013" cy="509015"/>
          </a:xfrm>
          <a:prstGeom prst="ellipse">
            <a:avLst/>
          </a:prstGeom>
          <a:solidFill>
            <a:srgbClr val="F7D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39" name="Rectangle 38">
            <a:extLst>
              <a:ext uri="{FF2B5EF4-FFF2-40B4-BE49-F238E27FC236}">
                <a16:creationId xmlns:a16="http://schemas.microsoft.com/office/drawing/2014/main" id="{442E73F8-6C5D-F743-8A2B-61F8029E98D8}"/>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B1401F"/>
                </a:solidFill>
                <a:latin typeface="Community" panose="02000303040000020003" pitchFamily="2" charset="0"/>
              </a:rPr>
              <a:t>4</a:t>
            </a:r>
          </a:p>
        </p:txBody>
      </p:sp>
      <p:sp>
        <p:nvSpPr>
          <p:cNvPr id="48" name="Oval 47">
            <a:extLst>
              <a:ext uri="{FF2B5EF4-FFF2-40B4-BE49-F238E27FC236}">
                <a16:creationId xmlns:a16="http://schemas.microsoft.com/office/drawing/2014/main" id="{63F7E94C-9796-1B43-8244-5E466782EB2E}"/>
              </a:ext>
            </a:extLst>
          </p:cNvPr>
          <p:cNvSpPr/>
          <p:nvPr/>
        </p:nvSpPr>
        <p:spPr>
          <a:xfrm>
            <a:off x="9020317" y="5154157"/>
            <a:ext cx="6342670" cy="6298460"/>
          </a:xfrm>
          <a:prstGeom prst="ellipse">
            <a:avLst/>
          </a:prstGeom>
          <a:solidFill>
            <a:srgbClr val="F7DFD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a:solidFill>
                <a:srgbClr val="FFFFFF"/>
              </a:solidFill>
              <a:latin typeface="Community" panose="02000303040000020003" pitchFamily="2" charset="0"/>
              <a:ea typeface="+mn-ea"/>
            </a:endParaRPr>
          </a:p>
        </p:txBody>
      </p:sp>
      <p:grpSp>
        <p:nvGrpSpPr>
          <p:cNvPr id="49" name="Group 48">
            <a:extLst>
              <a:ext uri="{FF2B5EF4-FFF2-40B4-BE49-F238E27FC236}">
                <a16:creationId xmlns:a16="http://schemas.microsoft.com/office/drawing/2014/main" id="{3CDD8881-C561-1044-88F1-468DE61B7941}"/>
              </a:ext>
            </a:extLst>
          </p:cNvPr>
          <p:cNvGrpSpPr/>
          <p:nvPr/>
        </p:nvGrpSpPr>
        <p:grpSpPr>
          <a:xfrm>
            <a:off x="9714935" y="6764805"/>
            <a:ext cx="4946350" cy="3600985"/>
            <a:chOff x="10245589" y="7495101"/>
            <a:chExt cx="3936461" cy="2865777"/>
          </a:xfrm>
        </p:grpSpPr>
        <p:sp>
          <p:nvSpPr>
            <p:cNvPr id="50" name="TextBox 49">
              <a:extLst>
                <a:ext uri="{FF2B5EF4-FFF2-40B4-BE49-F238E27FC236}">
                  <a16:creationId xmlns:a16="http://schemas.microsoft.com/office/drawing/2014/main" id="{D048B1A8-9318-924E-A747-572EA66F5BD3}"/>
                </a:ext>
              </a:extLst>
            </p:cNvPr>
            <p:cNvSpPr txBox="1"/>
            <p:nvPr/>
          </p:nvSpPr>
          <p:spPr>
            <a:xfrm>
              <a:off x="10668752" y="8964730"/>
              <a:ext cx="3090132" cy="1396148"/>
            </a:xfrm>
            <a:prstGeom prst="rect">
              <a:avLst/>
            </a:prstGeom>
          </p:spPr>
          <p:txBody>
            <a:bodyPr vert="horz" wrap="square" lIns="0" tIns="0" rIns="0" bIns="0" rtlCol="0">
              <a:spAutoFit/>
            </a:bodyPr>
            <a:lstStyle>
              <a:defPPr>
                <a:defRPr lang="en-US"/>
              </a:defPPr>
            </a:lstStyle>
            <a:p>
              <a:pPr algn="ctr" rtl="0"/>
              <a:r>
                <a:rPr lang="es-ES" sz="3800" dirty="0">
                  <a:solidFill>
                    <a:srgbClr val="546779"/>
                  </a:solidFill>
                  <a:latin typeface="Community Light" panose="02000303040000020003" pitchFamily="2" charset="0"/>
                </a:rPr>
                <a:t>de pequeñas empresas contratan en LinkedIn</a:t>
              </a:r>
            </a:p>
          </p:txBody>
        </p:sp>
        <p:sp>
          <p:nvSpPr>
            <p:cNvPr id="51" name="TextBox 50">
              <a:extLst>
                <a:ext uri="{FF2B5EF4-FFF2-40B4-BE49-F238E27FC236}">
                  <a16:creationId xmlns:a16="http://schemas.microsoft.com/office/drawing/2014/main" id="{C4FBDDF7-53A3-2E4F-9546-70B4F5863FD1}"/>
                </a:ext>
              </a:extLst>
            </p:cNvPr>
            <p:cNvSpPr txBox="1"/>
            <p:nvPr/>
          </p:nvSpPr>
          <p:spPr>
            <a:xfrm>
              <a:off x="10245589" y="7495101"/>
              <a:ext cx="3936461" cy="1592099"/>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es-ES" sz="13000">
                  <a:solidFill>
                    <a:srgbClr val="B1401F"/>
                  </a:solidFill>
                  <a:latin typeface="Community Light" panose="02000303040000020003" pitchFamily="2" charset="0"/>
                  <a:cs typeface="AvenirNext LT Pro Regular"/>
                </a:rPr>
                <a:t>2 mill.</a:t>
              </a:r>
            </a:p>
          </p:txBody>
        </p:sp>
      </p:grpSp>
      <p:sp>
        <p:nvSpPr>
          <p:cNvPr id="52" name="Oval 51">
            <a:extLst>
              <a:ext uri="{FF2B5EF4-FFF2-40B4-BE49-F238E27FC236}">
                <a16:creationId xmlns:a16="http://schemas.microsoft.com/office/drawing/2014/main" id="{408C283B-5893-3940-8766-6D1D35E126FE}"/>
              </a:ext>
            </a:extLst>
          </p:cNvPr>
          <p:cNvSpPr/>
          <p:nvPr/>
        </p:nvSpPr>
        <p:spPr>
          <a:xfrm>
            <a:off x="16725764" y="5154157"/>
            <a:ext cx="6342670" cy="6298460"/>
          </a:xfrm>
          <a:prstGeom prst="ellipse">
            <a:avLst/>
          </a:prstGeom>
          <a:solidFill>
            <a:srgbClr val="F7DFD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a:solidFill>
                <a:srgbClr val="FFFFFF"/>
              </a:solidFill>
              <a:latin typeface="Community" panose="02000303040000020003" pitchFamily="2" charset="0"/>
              <a:ea typeface="+mn-ea"/>
            </a:endParaRPr>
          </a:p>
        </p:txBody>
      </p:sp>
      <p:grpSp>
        <p:nvGrpSpPr>
          <p:cNvPr id="53" name="Group 52">
            <a:extLst>
              <a:ext uri="{FF2B5EF4-FFF2-40B4-BE49-F238E27FC236}">
                <a16:creationId xmlns:a16="http://schemas.microsoft.com/office/drawing/2014/main" id="{4D4202A6-F48C-0E42-941C-B840FC34014F}"/>
              </a:ext>
            </a:extLst>
          </p:cNvPr>
          <p:cNvGrpSpPr/>
          <p:nvPr/>
        </p:nvGrpSpPr>
        <p:grpSpPr>
          <a:xfrm>
            <a:off x="17420382" y="6272363"/>
            <a:ext cx="4946350" cy="5970865"/>
            <a:chOff x="10245589" y="7495101"/>
            <a:chExt cx="3936461" cy="4751802"/>
          </a:xfrm>
        </p:grpSpPr>
        <p:sp>
          <p:nvSpPr>
            <p:cNvPr id="54" name="TextBox 53">
              <a:extLst>
                <a:ext uri="{FF2B5EF4-FFF2-40B4-BE49-F238E27FC236}">
                  <a16:creationId xmlns:a16="http://schemas.microsoft.com/office/drawing/2014/main" id="{225A8820-D81D-C54C-8D7E-754F24BBC6E1}"/>
                </a:ext>
              </a:extLst>
            </p:cNvPr>
            <p:cNvSpPr txBox="1"/>
            <p:nvPr/>
          </p:nvSpPr>
          <p:spPr>
            <a:xfrm>
              <a:off x="10245589" y="8964730"/>
              <a:ext cx="3936459" cy="3282173"/>
            </a:xfrm>
            <a:prstGeom prst="rect">
              <a:avLst/>
            </a:prstGeom>
          </p:spPr>
          <p:txBody>
            <a:bodyPr vert="horz" wrap="square" lIns="0" tIns="0" rIns="0" bIns="0" rtlCol="0">
              <a:spAutoFit/>
            </a:bodyPr>
            <a:lstStyle>
              <a:defPPr>
                <a:defRPr lang="en-US"/>
              </a:defPPr>
            </a:lstStyle>
            <a:p>
              <a:pPr algn="ctr" rtl="0"/>
              <a:r>
                <a:rPr lang="es-ES" sz="3800" dirty="0">
                  <a:solidFill>
                    <a:srgbClr val="546779"/>
                  </a:solidFill>
                  <a:latin typeface="Community Light" panose="02000303040000020003" pitchFamily="2" charset="0"/>
                </a:rPr>
                <a:t>de empresas de la </a:t>
              </a:r>
              <a:r>
                <a:rPr lang="es-ES" sz="3800" dirty="0" err="1">
                  <a:solidFill>
                    <a:srgbClr val="546779"/>
                  </a:solidFill>
                  <a:latin typeface="Community Light" panose="02000303040000020003" pitchFamily="2" charset="0"/>
                </a:rPr>
                <a:t>Fortune</a:t>
              </a:r>
              <a:r>
                <a:rPr lang="es-ES" sz="3800" dirty="0">
                  <a:solidFill>
                    <a:srgbClr val="546779"/>
                  </a:solidFill>
                  <a:latin typeface="Community Light" panose="02000303040000020003" pitchFamily="2" charset="0"/>
                </a:rPr>
                <a:t> 500 usan LinkedIn </a:t>
              </a:r>
              <a:r>
                <a:rPr lang="es-ES" sz="3800" dirty="0" err="1">
                  <a:solidFill>
                    <a:srgbClr val="546779"/>
                  </a:solidFill>
                  <a:latin typeface="Community Light" panose="02000303040000020003" pitchFamily="2" charset="0"/>
                </a:rPr>
                <a:t>Talent</a:t>
              </a:r>
              <a:r>
                <a:rPr lang="es-ES" sz="3800" dirty="0">
                  <a:solidFill>
                    <a:srgbClr val="546779"/>
                  </a:solidFill>
                  <a:latin typeface="Community Light" panose="02000303040000020003" pitchFamily="2" charset="0"/>
                </a:rPr>
                <a:t> </a:t>
              </a:r>
              <a:r>
                <a:rPr lang="es-ES" sz="3800" dirty="0" err="1">
                  <a:solidFill>
                    <a:srgbClr val="546779"/>
                  </a:solidFill>
                  <a:latin typeface="Community Light" panose="02000303040000020003" pitchFamily="2" charset="0"/>
                </a:rPr>
                <a:t>Solutions</a:t>
              </a:r>
              <a:r>
                <a:rPr lang="es-ES" sz="3800" dirty="0">
                  <a:solidFill>
                    <a:srgbClr val="546779"/>
                  </a:solidFill>
                  <a:latin typeface="Community Light" panose="02000303040000020003" pitchFamily="2" charset="0"/>
                </a:rPr>
                <a:t> para atraer y contratar a candidatos</a:t>
              </a:r>
              <a:br>
                <a:rPr lang="en-US" sz="3800" dirty="0">
                  <a:solidFill>
                    <a:srgbClr val="546779"/>
                  </a:solidFill>
                  <a:latin typeface="Community Light" panose="02000303040000020003" pitchFamily="2" charset="0"/>
                </a:rPr>
              </a:br>
              <a:endParaRPr lang="en-US" sz="3800" dirty="0">
                <a:solidFill>
                  <a:srgbClr val="546779"/>
                </a:solidFill>
                <a:latin typeface="Community Light" panose="02000303040000020003" pitchFamily="2" charset="0"/>
              </a:endParaRPr>
            </a:p>
            <a:p>
              <a:pPr algn="ctr"/>
              <a:endParaRPr lang="en-US" sz="4000" dirty="0">
                <a:solidFill>
                  <a:srgbClr val="546779"/>
                </a:solidFill>
                <a:latin typeface="Community Light" panose="02000303040000020003" pitchFamily="2" charset="0"/>
              </a:endParaRPr>
            </a:p>
          </p:txBody>
        </p:sp>
        <p:sp>
          <p:nvSpPr>
            <p:cNvPr id="57" name="TextBox 56">
              <a:extLst>
                <a:ext uri="{FF2B5EF4-FFF2-40B4-BE49-F238E27FC236}">
                  <a16:creationId xmlns:a16="http://schemas.microsoft.com/office/drawing/2014/main" id="{CE8C92A1-F51F-5A40-A3E6-DD8BFFD28AE1}"/>
                </a:ext>
              </a:extLst>
            </p:cNvPr>
            <p:cNvSpPr txBox="1"/>
            <p:nvPr/>
          </p:nvSpPr>
          <p:spPr>
            <a:xfrm>
              <a:off x="10245589" y="7495101"/>
              <a:ext cx="3936461" cy="1592099"/>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es-ES" sz="13000" dirty="0">
                  <a:solidFill>
                    <a:srgbClr val="B1401F"/>
                  </a:solidFill>
                  <a:latin typeface="Community Light" panose="02000303040000020003" pitchFamily="2" charset="0"/>
                  <a:cs typeface="AvenirNext LT Pro Regular"/>
                </a:rPr>
                <a:t>+95 %</a:t>
              </a:r>
            </a:p>
          </p:txBody>
        </p:sp>
      </p:grpSp>
    </p:spTree>
    <p:extLst>
      <p:ext uri="{BB962C8B-B14F-4D97-AF65-F5344CB8AC3E}">
        <p14:creationId xmlns:p14="http://schemas.microsoft.com/office/powerpoint/2010/main" val="2835933865"/>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sp>
        <p:nvSpPr>
          <p:cNvPr id="3" name="Rectangle 2">
            <a:extLst>
              <a:ext uri="{FF2B5EF4-FFF2-40B4-BE49-F238E27FC236}">
                <a16:creationId xmlns:a16="http://schemas.microsoft.com/office/drawing/2014/main" id="{554871C6-A44C-954E-AB3A-A59C35DBE5CA}"/>
              </a:ext>
            </a:extLst>
          </p:cNvPr>
          <p:cNvSpPr/>
          <p:nvPr/>
        </p:nvSpPr>
        <p:spPr>
          <a:xfrm>
            <a:off x="1354366" y="4737889"/>
            <a:ext cx="6298460" cy="6298460"/>
          </a:xfrm>
          <a:prstGeom prst="rect">
            <a:avLst/>
          </a:prstGeom>
          <a:solidFill>
            <a:srgbClr val="F7DFD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grpSp>
        <p:nvGrpSpPr>
          <p:cNvPr id="66" name="Group 65">
            <a:extLst>
              <a:ext uri="{FF2B5EF4-FFF2-40B4-BE49-F238E27FC236}">
                <a16:creationId xmlns:a16="http://schemas.microsoft.com/office/drawing/2014/main" id="{15D6378B-B28D-DD42-83B6-D93369FE818D}"/>
              </a:ext>
            </a:extLst>
          </p:cNvPr>
          <p:cNvGrpSpPr/>
          <p:nvPr/>
        </p:nvGrpSpPr>
        <p:grpSpPr>
          <a:xfrm>
            <a:off x="1870528" y="5471374"/>
            <a:ext cx="5241268" cy="4770536"/>
            <a:chOff x="10128236" y="6484124"/>
            <a:chExt cx="4171166" cy="3796544"/>
          </a:xfrm>
        </p:grpSpPr>
        <p:sp>
          <p:nvSpPr>
            <p:cNvPr id="67" name="TextBox 66">
              <a:extLst>
                <a:ext uri="{FF2B5EF4-FFF2-40B4-BE49-F238E27FC236}">
                  <a16:creationId xmlns:a16="http://schemas.microsoft.com/office/drawing/2014/main" id="{A879BFDE-E90A-AD42-AF8E-8D9930F91934}"/>
                </a:ext>
              </a:extLst>
            </p:cNvPr>
            <p:cNvSpPr txBox="1"/>
            <p:nvPr/>
          </p:nvSpPr>
          <p:spPr>
            <a:xfrm>
              <a:off x="10128236" y="8076223"/>
              <a:ext cx="4171166" cy="2204445"/>
            </a:xfrm>
            <a:prstGeom prst="rect">
              <a:avLst/>
            </a:prstGeom>
          </p:spPr>
          <p:txBody>
            <a:bodyPr vert="horz" wrap="square" lIns="0" tIns="0" rIns="0" bIns="0" rtlCol="0">
              <a:spAutoFit/>
            </a:bodyPr>
            <a:lstStyle>
              <a:defPPr>
                <a:defRPr lang="en-US"/>
              </a:defPPr>
            </a:lstStyle>
            <a:p>
              <a:pPr algn="ctr" rtl="0"/>
              <a:r>
                <a:rPr lang="es-ES" sz="3600">
                  <a:solidFill>
                    <a:srgbClr val="546779"/>
                  </a:solidFill>
                  <a:latin typeface="Community Light" panose="02000303040000020003" pitchFamily="2" charset="0"/>
                </a:rPr>
                <a:t>Si solicitas un empleo en un plazo de 10 min desde recibir la notificación de LinkedIn, multiplicarás por cuatro tus probabilidades.</a:t>
              </a:r>
            </a:p>
          </p:txBody>
        </p:sp>
        <p:sp>
          <p:nvSpPr>
            <p:cNvPr id="68" name="TextBox 67">
              <a:extLst>
                <a:ext uri="{FF2B5EF4-FFF2-40B4-BE49-F238E27FC236}">
                  <a16:creationId xmlns:a16="http://schemas.microsoft.com/office/drawing/2014/main" id="{25A2EAF8-10B2-8740-8961-FA46D0B5E30D}"/>
                </a:ext>
              </a:extLst>
            </p:cNvPr>
            <p:cNvSpPr txBox="1"/>
            <p:nvPr/>
          </p:nvSpPr>
          <p:spPr>
            <a:xfrm>
              <a:off x="10245589" y="6484124"/>
              <a:ext cx="3936461" cy="1714568"/>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es-ES" sz="14000" dirty="0">
                  <a:solidFill>
                    <a:srgbClr val="B1401F"/>
                  </a:solidFill>
                  <a:latin typeface="Community Light" panose="02000303040000020003" pitchFamily="2" charset="0"/>
                  <a:cs typeface="AvenirNext LT Pro Regular"/>
                </a:rPr>
                <a:t>x 4</a:t>
              </a:r>
            </a:p>
          </p:txBody>
        </p:sp>
      </p:grpSp>
      <p:sp>
        <p:nvSpPr>
          <p:cNvPr id="35" name="Rectangle 34">
            <a:extLst>
              <a:ext uri="{FF2B5EF4-FFF2-40B4-BE49-F238E27FC236}">
                <a16:creationId xmlns:a16="http://schemas.microsoft.com/office/drawing/2014/main" id="{20947775-5CE2-5B4D-BDD5-E247132E333D}"/>
              </a:ext>
            </a:extLst>
          </p:cNvPr>
          <p:cNvSpPr/>
          <p:nvPr/>
        </p:nvSpPr>
        <p:spPr>
          <a:xfrm>
            <a:off x="1280226" y="1692559"/>
            <a:ext cx="21478174"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es-ES" sz="7700">
                <a:solidFill>
                  <a:srgbClr val="B1401F"/>
                </a:solidFill>
                <a:latin typeface="Community Light"/>
                <a:cs typeface="Arial"/>
              </a:rPr>
              <a:t>3 estadísticas para compartir con los alumnos que buscan empleo.</a:t>
            </a:r>
          </a:p>
        </p:txBody>
      </p:sp>
      <p:sp>
        <p:nvSpPr>
          <p:cNvPr id="37" name="Rectangle 36">
            <a:extLst>
              <a:ext uri="{FF2B5EF4-FFF2-40B4-BE49-F238E27FC236}">
                <a16:creationId xmlns:a16="http://schemas.microsoft.com/office/drawing/2014/main" id="{D6885502-C819-AF4B-AF14-E26A5F6851FD}"/>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es-ES" sz="3400">
                <a:solidFill>
                  <a:srgbClr val="5B696B"/>
                </a:solidFill>
                <a:latin typeface="Community"/>
              </a:rPr>
              <a:t>Orientación profesional</a:t>
            </a:r>
          </a:p>
        </p:txBody>
      </p:sp>
      <p:sp>
        <p:nvSpPr>
          <p:cNvPr id="38" name="Oval 37">
            <a:extLst>
              <a:ext uri="{FF2B5EF4-FFF2-40B4-BE49-F238E27FC236}">
                <a16:creationId xmlns:a16="http://schemas.microsoft.com/office/drawing/2014/main" id="{7FF03521-D143-AA49-AAEB-3E335B2C5C90}"/>
              </a:ext>
            </a:extLst>
          </p:cNvPr>
          <p:cNvSpPr/>
          <p:nvPr/>
        </p:nvSpPr>
        <p:spPr>
          <a:xfrm>
            <a:off x="1286846" y="962503"/>
            <a:ext cx="509013" cy="509015"/>
          </a:xfrm>
          <a:prstGeom prst="ellipse">
            <a:avLst/>
          </a:prstGeom>
          <a:solidFill>
            <a:srgbClr val="F7D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39" name="Rectangle 38">
            <a:extLst>
              <a:ext uri="{FF2B5EF4-FFF2-40B4-BE49-F238E27FC236}">
                <a16:creationId xmlns:a16="http://schemas.microsoft.com/office/drawing/2014/main" id="{442E73F8-6C5D-F743-8A2B-61F8029E98D8}"/>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B1401F"/>
                </a:solidFill>
                <a:latin typeface="Community" panose="02000303040000020003" pitchFamily="2" charset="0"/>
              </a:rPr>
              <a:t>4</a:t>
            </a:r>
          </a:p>
        </p:txBody>
      </p:sp>
      <p:sp>
        <p:nvSpPr>
          <p:cNvPr id="33" name="Rectangle 32">
            <a:extLst>
              <a:ext uri="{FF2B5EF4-FFF2-40B4-BE49-F238E27FC236}">
                <a16:creationId xmlns:a16="http://schemas.microsoft.com/office/drawing/2014/main" id="{0888082C-6704-E041-9C07-FA3A5FCAEE21}"/>
              </a:ext>
            </a:extLst>
          </p:cNvPr>
          <p:cNvSpPr/>
          <p:nvPr/>
        </p:nvSpPr>
        <p:spPr>
          <a:xfrm>
            <a:off x="9044357" y="4737889"/>
            <a:ext cx="6298460" cy="6298460"/>
          </a:xfrm>
          <a:prstGeom prst="rect">
            <a:avLst/>
          </a:prstGeom>
          <a:solidFill>
            <a:srgbClr val="F7DFD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12FA2EFE-38A6-BA44-AD69-BBEF64AED3B9}"/>
              </a:ext>
            </a:extLst>
          </p:cNvPr>
          <p:cNvGrpSpPr/>
          <p:nvPr/>
        </p:nvGrpSpPr>
        <p:grpSpPr>
          <a:xfrm>
            <a:off x="9560517" y="5471374"/>
            <a:ext cx="5389921" cy="4770536"/>
            <a:chOff x="10128235" y="6484124"/>
            <a:chExt cx="4289469" cy="3796544"/>
          </a:xfrm>
        </p:grpSpPr>
        <p:sp>
          <p:nvSpPr>
            <p:cNvPr id="41" name="TextBox 40">
              <a:extLst>
                <a:ext uri="{FF2B5EF4-FFF2-40B4-BE49-F238E27FC236}">
                  <a16:creationId xmlns:a16="http://schemas.microsoft.com/office/drawing/2014/main" id="{8BEF8FD4-E4B4-E549-A5AE-8E386A59ED4F}"/>
                </a:ext>
              </a:extLst>
            </p:cNvPr>
            <p:cNvSpPr txBox="1"/>
            <p:nvPr/>
          </p:nvSpPr>
          <p:spPr>
            <a:xfrm>
              <a:off x="10128235" y="8076223"/>
              <a:ext cx="4289469" cy="2204445"/>
            </a:xfrm>
            <a:prstGeom prst="rect">
              <a:avLst/>
            </a:prstGeom>
          </p:spPr>
          <p:txBody>
            <a:bodyPr vert="horz" wrap="square" lIns="0" tIns="0" rIns="0" bIns="0" rtlCol="0">
              <a:spAutoFit/>
            </a:bodyPr>
            <a:lstStyle>
              <a:defPPr>
                <a:defRPr lang="en-US"/>
              </a:defPPr>
            </a:lstStyle>
            <a:p>
              <a:pPr algn="ctr" rtl="0"/>
              <a:r>
                <a:rPr lang="es-ES" sz="3600" dirty="0">
                  <a:solidFill>
                    <a:srgbClr val="546779"/>
                  </a:solidFill>
                  <a:latin typeface="Community Light" panose="02000303040000020003" pitchFamily="2" charset="0"/>
                </a:rPr>
                <a:t>Los miembros con un certificado de LinkedIn </a:t>
              </a:r>
              <a:r>
                <a:rPr lang="es-ES" sz="3600" dirty="0" err="1">
                  <a:solidFill>
                    <a:srgbClr val="546779"/>
                  </a:solidFill>
                  <a:latin typeface="Community Light" panose="02000303040000020003" pitchFamily="2" charset="0"/>
                </a:rPr>
                <a:t>Learning</a:t>
              </a:r>
              <a:r>
                <a:rPr lang="es-ES" sz="3600" dirty="0">
                  <a:solidFill>
                    <a:srgbClr val="546779"/>
                  </a:solidFill>
                  <a:latin typeface="Community Light" panose="02000303040000020003" pitchFamily="2" charset="0"/>
                </a:rPr>
                <a:t> en su perfil tienen un 9 % más de probabilidades de conseguir empleo.</a:t>
              </a:r>
            </a:p>
          </p:txBody>
        </p:sp>
        <p:sp>
          <p:nvSpPr>
            <p:cNvPr id="42" name="TextBox 41">
              <a:extLst>
                <a:ext uri="{FF2B5EF4-FFF2-40B4-BE49-F238E27FC236}">
                  <a16:creationId xmlns:a16="http://schemas.microsoft.com/office/drawing/2014/main" id="{1DD7AA0B-708E-9842-8AFB-80241581B28F}"/>
                </a:ext>
              </a:extLst>
            </p:cNvPr>
            <p:cNvSpPr txBox="1"/>
            <p:nvPr/>
          </p:nvSpPr>
          <p:spPr>
            <a:xfrm>
              <a:off x="10245589" y="6484124"/>
              <a:ext cx="3936461" cy="1714569"/>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es-ES" sz="14000">
                  <a:solidFill>
                    <a:srgbClr val="B1401F"/>
                  </a:solidFill>
                  <a:latin typeface="Community Light" panose="02000303040000020003" pitchFamily="2" charset="0"/>
                  <a:cs typeface="AvenirNext LT Pro Regular"/>
                </a:rPr>
                <a:t>9 %</a:t>
              </a:r>
            </a:p>
          </p:txBody>
        </p:sp>
      </p:grpSp>
      <p:sp>
        <p:nvSpPr>
          <p:cNvPr id="43" name="Rectangle 42">
            <a:extLst>
              <a:ext uri="{FF2B5EF4-FFF2-40B4-BE49-F238E27FC236}">
                <a16:creationId xmlns:a16="http://schemas.microsoft.com/office/drawing/2014/main" id="{620B2575-D767-AA4F-9EAE-F48EFAFD11E0}"/>
              </a:ext>
            </a:extLst>
          </p:cNvPr>
          <p:cNvSpPr/>
          <p:nvPr/>
        </p:nvSpPr>
        <p:spPr>
          <a:xfrm>
            <a:off x="16716298" y="4787366"/>
            <a:ext cx="6298460" cy="6298460"/>
          </a:xfrm>
          <a:prstGeom prst="rect">
            <a:avLst/>
          </a:prstGeom>
          <a:solidFill>
            <a:srgbClr val="F7DFD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58F1424A-98C1-5B42-BDBC-631B0A857072}"/>
              </a:ext>
            </a:extLst>
          </p:cNvPr>
          <p:cNvGrpSpPr/>
          <p:nvPr/>
        </p:nvGrpSpPr>
        <p:grpSpPr>
          <a:xfrm>
            <a:off x="17161652" y="5520851"/>
            <a:ext cx="5354996" cy="4770536"/>
            <a:chOff x="10071883" y="6484124"/>
            <a:chExt cx="4261674" cy="3796544"/>
          </a:xfrm>
        </p:grpSpPr>
        <p:sp>
          <p:nvSpPr>
            <p:cNvPr id="47" name="TextBox 46">
              <a:extLst>
                <a:ext uri="{FF2B5EF4-FFF2-40B4-BE49-F238E27FC236}">
                  <a16:creationId xmlns:a16="http://schemas.microsoft.com/office/drawing/2014/main" id="{86D7DE56-D20D-CD4F-B147-6BE210E41E39}"/>
                </a:ext>
              </a:extLst>
            </p:cNvPr>
            <p:cNvSpPr txBox="1"/>
            <p:nvPr/>
          </p:nvSpPr>
          <p:spPr>
            <a:xfrm>
              <a:off x="10071883" y="8076223"/>
              <a:ext cx="4261674" cy="2204445"/>
            </a:xfrm>
            <a:prstGeom prst="rect">
              <a:avLst/>
            </a:prstGeom>
          </p:spPr>
          <p:txBody>
            <a:bodyPr vert="horz" wrap="square" lIns="0" tIns="0" rIns="0" bIns="0" rtlCol="0">
              <a:spAutoFit/>
            </a:bodyPr>
            <a:lstStyle>
              <a:defPPr>
                <a:defRPr lang="en-US"/>
              </a:defPPr>
            </a:lstStyle>
            <a:p>
              <a:pPr algn="ctr" rtl="0"/>
              <a:r>
                <a:rPr lang="es-ES" sz="3600" dirty="0">
                  <a:solidFill>
                    <a:srgbClr val="546779"/>
                  </a:solidFill>
                  <a:latin typeface="Community Light" panose="02000303040000020003" pitchFamily="2" charset="0"/>
                </a:rPr>
                <a:t>En LinkedIn los candidatos tienen cuatro veces más probabilidades de conseguir empleo en las empresas en las que conocen a alguien.</a:t>
              </a:r>
            </a:p>
          </p:txBody>
        </p:sp>
        <p:sp>
          <p:nvSpPr>
            <p:cNvPr id="55" name="TextBox 54">
              <a:extLst>
                <a:ext uri="{FF2B5EF4-FFF2-40B4-BE49-F238E27FC236}">
                  <a16:creationId xmlns:a16="http://schemas.microsoft.com/office/drawing/2014/main" id="{1C7AEEDE-5435-084B-B7FF-E66E8412170B}"/>
                </a:ext>
              </a:extLst>
            </p:cNvPr>
            <p:cNvSpPr txBox="1"/>
            <p:nvPr/>
          </p:nvSpPr>
          <p:spPr>
            <a:xfrm>
              <a:off x="10245589" y="6484124"/>
              <a:ext cx="3936461" cy="1714568"/>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es-ES" sz="14000" dirty="0">
                  <a:solidFill>
                    <a:srgbClr val="B1401F"/>
                  </a:solidFill>
                  <a:latin typeface="Community Light" panose="02000303040000020003" pitchFamily="2" charset="0"/>
                  <a:cs typeface="AvenirNext LT Pro Regular"/>
                </a:rPr>
                <a:t>x 4</a:t>
              </a:r>
            </a:p>
          </p:txBody>
        </p:sp>
      </p:grpSp>
    </p:spTree>
    <p:extLst>
      <p:ext uri="{BB962C8B-B14F-4D97-AF65-F5344CB8AC3E}">
        <p14:creationId xmlns:p14="http://schemas.microsoft.com/office/powerpoint/2010/main" val="1190240766"/>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35" name="Rectangle 34">
            <a:extLst>
              <a:ext uri="{FF2B5EF4-FFF2-40B4-BE49-F238E27FC236}">
                <a16:creationId xmlns:a16="http://schemas.microsoft.com/office/drawing/2014/main" id="{20947775-5CE2-5B4D-BDD5-E247132E333D}"/>
              </a:ext>
            </a:extLst>
          </p:cNvPr>
          <p:cNvSpPr/>
          <p:nvPr/>
        </p:nvSpPr>
        <p:spPr>
          <a:xfrm>
            <a:off x="1286846" y="1533287"/>
            <a:ext cx="21478174"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es-ES" sz="7700" dirty="0">
                <a:solidFill>
                  <a:srgbClr val="B1401F"/>
                </a:solidFill>
                <a:latin typeface="Community Light"/>
                <a:cs typeface="Arial"/>
              </a:rPr>
              <a:t>10 cursos de LinkedIn </a:t>
            </a:r>
            <a:r>
              <a:rPr lang="es-ES" sz="7700" dirty="0" err="1">
                <a:solidFill>
                  <a:srgbClr val="B1401F"/>
                </a:solidFill>
                <a:latin typeface="Community Light"/>
                <a:cs typeface="Arial"/>
              </a:rPr>
              <a:t>Learning</a:t>
            </a:r>
            <a:r>
              <a:rPr lang="es-ES" sz="7700" dirty="0">
                <a:solidFill>
                  <a:srgbClr val="B1401F"/>
                </a:solidFill>
                <a:latin typeface="Community Light"/>
                <a:cs typeface="Arial"/>
              </a:rPr>
              <a:t> que ayudarán a tus estudiantes a entrar en el mercado laboral por la puerta grande (en inglés).</a:t>
            </a:r>
          </a:p>
        </p:txBody>
      </p:sp>
      <p:sp>
        <p:nvSpPr>
          <p:cNvPr id="37" name="Rectangle 36">
            <a:extLst>
              <a:ext uri="{FF2B5EF4-FFF2-40B4-BE49-F238E27FC236}">
                <a16:creationId xmlns:a16="http://schemas.microsoft.com/office/drawing/2014/main" id="{D6885502-C819-AF4B-AF14-E26A5F6851FD}"/>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es-ES" sz="3400">
                <a:solidFill>
                  <a:srgbClr val="5B696B"/>
                </a:solidFill>
                <a:latin typeface="Community"/>
              </a:rPr>
              <a:t>Orientación profesional</a:t>
            </a:r>
          </a:p>
        </p:txBody>
      </p:sp>
      <p:sp>
        <p:nvSpPr>
          <p:cNvPr id="38" name="Oval 37">
            <a:extLst>
              <a:ext uri="{FF2B5EF4-FFF2-40B4-BE49-F238E27FC236}">
                <a16:creationId xmlns:a16="http://schemas.microsoft.com/office/drawing/2014/main" id="{7FF03521-D143-AA49-AAEB-3E335B2C5C90}"/>
              </a:ext>
            </a:extLst>
          </p:cNvPr>
          <p:cNvSpPr/>
          <p:nvPr/>
        </p:nvSpPr>
        <p:spPr>
          <a:xfrm>
            <a:off x="1286846" y="962503"/>
            <a:ext cx="509013" cy="509015"/>
          </a:xfrm>
          <a:prstGeom prst="ellipse">
            <a:avLst/>
          </a:prstGeom>
          <a:solidFill>
            <a:srgbClr val="F7D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39" name="Rectangle 38">
            <a:extLst>
              <a:ext uri="{FF2B5EF4-FFF2-40B4-BE49-F238E27FC236}">
                <a16:creationId xmlns:a16="http://schemas.microsoft.com/office/drawing/2014/main" id="{442E73F8-6C5D-F743-8A2B-61F8029E98D8}"/>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B1401F"/>
                </a:solidFill>
                <a:latin typeface="Community" panose="02000303040000020003" pitchFamily="2" charset="0"/>
              </a:rPr>
              <a:t>4</a:t>
            </a:r>
          </a:p>
        </p:txBody>
      </p:sp>
      <p:grpSp>
        <p:nvGrpSpPr>
          <p:cNvPr id="5" name="Group 4">
            <a:extLst>
              <a:ext uri="{FF2B5EF4-FFF2-40B4-BE49-F238E27FC236}">
                <a16:creationId xmlns:a16="http://schemas.microsoft.com/office/drawing/2014/main" id="{61CFDF1C-3DE9-9943-8A8B-834F0EA8409F}"/>
              </a:ext>
            </a:extLst>
          </p:cNvPr>
          <p:cNvGrpSpPr/>
          <p:nvPr/>
        </p:nvGrpSpPr>
        <p:grpSpPr>
          <a:xfrm>
            <a:off x="9373268" y="4656046"/>
            <a:ext cx="13690538" cy="7310767"/>
            <a:chOff x="9373268" y="4644468"/>
            <a:chExt cx="13690538" cy="7310767"/>
          </a:xfrm>
        </p:grpSpPr>
        <p:grpSp>
          <p:nvGrpSpPr>
            <p:cNvPr id="40" name="Group 39">
              <a:extLst>
                <a:ext uri="{FF2B5EF4-FFF2-40B4-BE49-F238E27FC236}">
                  <a16:creationId xmlns:a16="http://schemas.microsoft.com/office/drawing/2014/main" id="{831B21CC-1E08-5740-BF07-B77CCF17CBBD}"/>
                </a:ext>
              </a:extLst>
            </p:cNvPr>
            <p:cNvGrpSpPr/>
            <p:nvPr/>
          </p:nvGrpSpPr>
          <p:grpSpPr>
            <a:xfrm>
              <a:off x="9492777" y="4773544"/>
              <a:ext cx="492782" cy="492784"/>
              <a:chOff x="1382351" y="3938979"/>
              <a:chExt cx="492782" cy="492784"/>
            </a:xfrm>
          </p:grpSpPr>
          <p:sp>
            <p:nvSpPr>
              <p:cNvPr id="41" name="Oval 40">
                <a:extLst>
                  <a:ext uri="{FF2B5EF4-FFF2-40B4-BE49-F238E27FC236}">
                    <a16:creationId xmlns:a16="http://schemas.microsoft.com/office/drawing/2014/main" id="{0150E0E0-6503-DE47-BFE4-F359F9E48BF0}"/>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42" name="Rectangle 41">
                <a:extLst>
                  <a:ext uri="{FF2B5EF4-FFF2-40B4-BE49-F238E27FC236}">
                    <a16:creationId xmlns:a16="http://schemas.microsoft.com/office/drawing/2014/main" id="{B005320B-670F-D640-BAB0-0ED9A8CB3CF3}"/>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1</a:t>
                </a:r>
              </a:p>
            </p:txBody>
          </p:sp>
        </p:grpSp>
        <p:sp>
          <p:nvSpPr>
            <p:cNvPr id="43" name="Rectangle 42">
              <a:extLst>
                <a:ext uri="{FF2B5EF4-FFF2-40B4-BE49-F238E27FC236}">
                  <a16:creationId xmlns:a16="http://schemas.microsoft.com/office/drawing/2014/main" id="{19C8B8DC-9CDA-4E4C-A16D-C07D8869FB8E}"/>
                </a:ext>
              </a:extLst>
            </p:cNvPr>
            <p:cNvSpPr/>
            <p:nvPr/>
          </p:nvSpPr>
          <p:spPr>
            <a:xfrm>
              <a:off x="10167618" y="4644468"/>
              <a:ext cx="12896188" cy="7310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10000"/>
                </a:lnSpc>
              </a:pPr>
              <a:r>
                <a:rPr lang="es-ES" sz="4000" dirty="0">
                  <a:solidFill>
                    <a:srgbClr val="B1401F"/>
                  </a:solidFill>
                  <a:latin typeface="Community Light" panose="02000303040000020003" pitchFamily="2" charset="0"/>
                  <a:hlinkClick r:id="rId4">
                    <a:extLst>
                      <a:ext uri="{A12FA001-AC4F-418D-AE19-62706E023703}">
                        <ahyp:hlinkClr xmlns:ahyp="http://schemas.microsoft.com/office/drawing/2018/hyperlinkcolor" val="tx"/>
                      </a:ext>
                    </a:extLst>
                  </a:hlinkClick>
                </a:rPr>
                <a:t>Job Hunting for College Grads</a:t>
              </a:r>
            </a:p>
            <a:p>
              <a:pPr>
                <a:lnSpc>
                  <a:spcPct val="110000"/>
                </a:lnSpc>
              </a:pPr>
              <a:r>
                <a:rPr lang="es-ES" sz="4000" dirty="0">
                  <a:solidFill>
                    <a:srgbClr val="B1401F"/>
                  </a:solidFill>
                  <a:latin typeface="Community Light" panose="02000303040000020003" pitchFamily="2" charset="0"/>
                  <a:hlinkClick r:id="rId5">
                    <a:extLst>
                      <a:ext uri="{A12FA001-AC4F-418D-AE19-62706E023703}">
                        <ahyp:hlinkClr xmlns:ahyp="http://schemas.microsoft.com/office/drawing/2018/hyperlinkcolor" val="tx"/>
                      </a:ext>
                    </a:extLst>
                  </a:hlinkClick>
                </a:rPr>
                <a:t>Rock Your LinkedIn Profile</a:t>
              </a:r>
              <a:r>
                <a:rPr lang="es-ES" sz="4000" dirty="0">
                  <a:solidFill>
                    <a:srgbClr val="B1401F"/>
                  </a:solidFill>
                  <a:latin typeface="Community Light" panose="02000303040000020003" pitchFamily="2" charset="0"/>
                </a:rPr>
                <a:t> </a:t>
              </a:r>
            </a:p>
            <a:p>
              <a:pPr>
                <a:lnSpc>
                  <a:spcPct val="110000"/>
                </a:lnSpc>
              </a:pPr>
              <a:r>
                <a:rPr lang="es-ES" sz="4000" dirty="0">
                  <a:solidFill>
                    <a:srgbClr val="B1401F"/>
                  </a:solidFill>
                  <a:latin typeface="Community Light" panose="02000303040000020003" pitchFamily="2" charset="0"/>
                  <a:hlinkClick r:id="rId6">
                    <a:extLst>
                      <a:ext uri="{A12FA001-AC4F-418D-AE19-62706E023703}">
                        <ahyp:hlinkClr xmlns:ahyp="http://schemas.microsoft.com/office/drawing/2018/hyperlinkcolor" val="tx"/>
                      </a:ext>
                    </a:extLst>
                  </a:hlinkClick>
                </a:rPr>
                <a:t>Professional Networking</a:t>
              </a:r>
            </a:p>
            <a:p>
              <a:pPr>
                <a:lnSpc>
                  <a:spcPct val="110000"/>
                </a:lnSpc>
              </a:pPr>
              <a:r>
                <a:rPr lang="es-ES" sz="4000" dirty="0">
                  <a:solidFill>
                    <a:srgbClr val="B1401F"/>
                  </a:solidFill>
                  <a:latin typeface="Community Light" panose="02000303040000020003" pitchFamily="2" charset="0"/>
                  <a:hlinkClick r:id="rId7">
                    <a:extLst>
                      <a:ext uri="{A12FA001-AC4F-418D-AE19-62706E023703}">
                        <ahyp:hlinkClr xmlns:ahyp="http://schemas.microsoft.com/office/drawing/2018/hyperlinkcolor" val="tx"/>
                      </a:ext>
                    </a:extLst>
                  </a:hlinkClick>
                </a:rPr>
                <a:t>J.T. O'Donnell on Making Recruiters Come to You </a:t>
              </a:r>
              <a:r>
                <a:rPr lang="es-ES" sz="4000" dirty="0">
                  <a:solidFill>
                    <a:srgbClr val="B1401F"/>
                  </a:solidFill>
                  <a:latin typeface="Community Light" panose="02000303040000020003" pitchFamily="2" charset="0"/>
                </a:rPr>
                <a:t> </a:t>
              </a:r>
            </a:p>
            <a:p>
              <a:pPr>
                <a:lnSpc>
                  <a:spcPct val="110000"/>
                </a:lnSpc>
              </a:pPr>
              <a:r>
                <a:rPr lang="es-ES" sz="4000" dirty="0">
                  <a:solidFill>
                    <a:srgbClr val="B1401F"/>
                  </a:solidFill>
                  <a:latin typeface="Community Light" panose="02000303040000020003" pitchFamily="2" charset="0"/>
                  <a:hlinkClick r:id="rId8">
                    <a:extLst>
                      <a:ext uri="{A12FA001-AC4F-418D-AE19-62706E023703}">
                        <ahyp:hlinkClr xmlns:ahyp="http://schemas.microsoft.com/office/drawing/2018/hyperlinkcolor" val="tx"/>
                      </a:ext>
                    </a:extLst>
                  </a:hlinkClick>
                </a:rPr>
                <a:t>Expert Tips for Answering Common Interview Questions</a:t>
              </a:r>
            </a:p>
            <a:p>
              <a:pPr>
                <a:lnSpc>
                  <a:spcPct val="110000"/>
                </a:lnSpc>
              </a:pPr>
              <a:r>
                <a:rPr lang="es-ES" sz="4000" dirty="0">
                  <a:solidFill>
                    <a:srgbClr val="B1401F"/>
                  </a:solidFill>
                  <a:latin typeface="Community Light" panose="02000303040000020003" pitchFamily="2" charset="0"/>
                  <a:hlinkClick r:id="rId9">
                    <a:extLst>
                      <a:ext uri="{A12FA001-AC4F-418D-AE19-62706E023703}">
                        <ahyp:hlinkClr xmlns:ahyp="http://schemas.microsoft.com/office/drawing/2018/hyperlinkcolor" val="tx"/>
                      </a:ext>
                    </a:extLst>
                  </a:hlinkClick>
                </a:rPr>
                <a:t>Managing Stress and Building Resilience While Job Hunting</a:t>
              </a:r>
            </a:p>
            <a:p>
              <a:pPr rtl="0">
                <a:lnSpc>
                  <a:spcPct val="110000"/>
                </a:lnSpc>
              </a:pPr>
              <a:r>
                <a:rPr lang="es-ES" sz="4000" dirty="0">
                  <a:solidFill>
                    <a:srgbClr val="B1401F"/>
                  </a:solidFill>
                  <a:latin typeface="Community Light" panose="02000303040000020003" pitchFamily="2" charset="0"/>
                  <a:hlinkClick r:id="rId10">
                    <a:extLst>
                      <a:ext uri="{A12FA001-AC4F-418D-AE19-62706E023703}">
                        <ahyp:hlinkClr xmlns:ahyp="http://schemas.microsoft.com/office/drawing/2018/hyperlinkcolor" val="tx"/>
                      </a:ext>
                    </a:extLst>
                  </a:hlinkClick>
                </a:rPr>
                <a:t>Resume Makeover</a:t>
              </a:r>
            </a:p>
            <a:p>
              <a:pPr rtl="0">
                <a:lnSpc>
                  <a:spcPct val="110000"/>
                </a:lnSpc>
              </a:pPr>
              <a:r>
                <a:rPr lang="es-ES" sz="4000" dirty="0">
                  <a:solidFill>
                    <a:srgbClr val="B1401F"/>
                  </a:solidFill>
                  <a:latin typeface="Community Light" panose="02000303040000020003" pitchFamily="2" charset="0"/>
                  <a:hlinkClick r:id="rId11">
                    <a:extLst>
                      <a:ext uri="{A12FA001-AC4F-418D-AE19-62706E023703}">
                        <ahyp:hlinkClr xmlns:ahyp="http://schemas.microsoft.com/office/drawing/2018/hyperlinkcolor" val="tx"/>
                      </a:ext>
                    </a:extLst>
                  </a:hlinkClick>
                </a:rPr>
                <a:t>Jodi Glickman on Pitching Yourself</a:t>
              </a:r>
            </a:p>
            <a:p>
              <a:pPr rtl="0">
                <a:lnSpc>
                  <a:spcPct val="110000"/>
                </a:lnSpc>
              </a:pPr>
              <a:r>
                <a:rPr lang="es-ES" sz="4000" dirty="0">
                  <a:solidFill>
                    <a:srgbClr val="B1401F"/>
                  </a:solidFill>
                  <a:latin typeface="Community Light" panose="02000303040000020003" pitchFamily="2" charset="0"/>
                  <a:hlinkClick r:id="rId12">
                    <a:extLst>
                      <a:ext uri="{A12FA001-AC4F-418D-AE19-62706E023703}">
                        <ahyp:hlinkClr xmlns:ahyp="http://schemas.microsoft.com/office/drawing/2018/hyperlinkcolor" val="tx"/>
                      </a:ext>
                    </a:extLst>
                  </a:hlinkClick>
                </a:rPr>
                <a:t>Turning an Internship into a Job</a:t>
              </a:r>
            </a:p>
            <a:p>
              <a:pPr rtl="0">
                <a:lnSpc>
                  <a:spcPct val="110000"/>
                </a:lnSpc>
              </a:pPr>
              <a:r>
                <a:rPr lang="es-ES" sz="4000" dirty="0">
                  <a:solidFill>
                    <a:srgbClr val="B1401F"/>
                  </a:solidFill>
                  <a:latin typeface="Community Light" panose="02000303040000020003" pitchFamily="2" charset="0"/>
                  <a:hlinkClick r:id="rId13">
                    <a:extLst>
                      <a:ext uri="{A12FA001-AC4F-418D-AE19-62706E023703}">
                        <ahyp:hlinkClr xmlns:ahyp="http://schemas.microsoft.com/office/drawing/2018/hyperlinkcolor" val="tx"/>
                      </a:ext>
                    </a:extLst>
                  </a:hlinkClick>
                </a:rPr>
                <a:t>Career Advice from Some of the Biggest Names in Business</a:t>
              </a:r>
            </a:p>
            <a:p>
              <a:pPr>
                <a:lnSpc>
                  <a:spcPct val="110000"/>
                </a:lnSpc>
              </a:pPr>
              <a:r>
                <a:rPr lang="es-ES" sz="2400" b="1" dirty="0">
                  <a:solidFill>
                    <a:srgbClr val="B1401F"/>
                  </a:solidFill>
                  <a:latin typeface="Community Semibold" panose="02000303040000020003" pitchFamily="2" charset="0"/>
                  <a:hlinkClick r:id="rId14">
                    <a:extLst>
                      <a:ext uri="{A12FA001-AC4F-418D-AE19-62706E023703}">
                        <ahyp:hlinkClr xmlns:ahyp="http://schemas.microsoft.com/office/drawing/2018/hyperlinkcolor" val="tx"/>
                      </a:ext>
                    </a:extLst>
                  </a:hlinkClick>
                </a:rPr>
                <a:t>Ver más</a:t>
              </a:r>
            </a:p>
          </p:txBody>
        </p:sp>
        <p:grpSp>
          <p:nvGrpSpPr>
            <p:cNvPr id="44" name="Group 43">
              <a:extLst>
                <a:ext uri="{FF2B5EF4-FFF2-40B4-BE49-F238E27FC236}">
                  <a16:creationId xmlns:a16="http://schemas.microsoft.com/office/drawing/2014/main" id="{9334F020-99F6-AA43-BDBD-1B9D3DE8B014}"/>
                </a:ext>
              </a:extLst>
            </p:cNvPr>
            <p:cNvGrpSpPr/>
            <p:nvPr/>
          </p:nvGrpSpPr>
          <p:grpSpPr>
            <a:xfrm>
              <a:off x="9373268" y="10815086"/>
              <a:ext cx="731800" cy="492784"/>
              <a:chOff x="1262842" y="3938979"/>
              <a:chExt cx="731800" cy="492784"/>
            </a:xfrm>
          </p:grpSpPr>
          <p:sp>
            <p:nvSpPr>
              <p:cNvPr id="47" name="Oval 46">
                <a:extLst>
                  <a:ext uri="{FF2B5EF4-FFF2-40B4-BE49-F238E27FC236}">
                    <a16:creationId xmlns:a16="http://schemas.microsoft.com/office/drawing/2014/main" id="{A1EB7081-69B1-4747-879A-550B4AB7D56F}"/>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55" name="Rectangle 54">
                <a:extLst>
                  <a:ext uri="{FF2B5EF4-FFF2-40B4-BE49-F238E27FC236}">
                    <a16:creationId xmlns:a16="http://schemas.microsoft.com/office/drawing/2014/main" id="{32249A79-AA32-4D41-B93D-2B8523C77CDC}"/>
                  </a:ext>
                </a:extLst>
              </p:cNvPr>
              <p:cNvSpPr/>
              <p:nvPr/>
            </p:nvSpPr>
            <p:spPr>
              <a:xfrm>
                <a:off x="1262842" y="3996047"/>
                <a:ext cx="731800"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10</a:t>
                </a:r>
              </a:p>
            </p:txBody>
          </p:sp>
        </p:grpSp>
        <p:grpSp>
          <p:nvGrpSpPr>
            <p:cNvPr id="56" name="Group 55">
              <a:extLst>
                <a:ext uri="{FF2B5EF4-FFF2-40B4-BE49-F238E27FC236}">
                  <a16:creationId xmlns:a16="http://schemas.microsoft.com/office/drawing/2014/main" id="{7D99FEEC-82FB-5C45-938A-9957726C8185}"/>
                </a:ext>
              </a:extLst>
            </p:cNvPr>
            <p:cNvGrpSpPr/>
            <p:nvPr/>
          </p:nvGrpSpPr>
          <p:grpSpPr>
            <a:xfrm>
              <a:off x="9373268" y="10143800"/>
              <a:ext cx="731800" cy="492784"/>
              <a:chOff x="1262842" y="3938979"/>
              <a:chExt cx="731800" cy="492784"/>
            </a:xfrm>
          </p:grpSpPr>
          <p:sp>
            <p:nvSpPr>
              <p:cNvPr id="58" name="Oval 57">
                <a:extLst>
                  <a:ext uri="{FF2B5EF4-FFF2-40B4-BE49-F238E27FC236}">
                    <a16:creationId xmlns:a16="http://schemas.microsoft.com/office/drawing/2014/main" id="{8A78BBC0-AC05-8F48-84BF-9BACDCE7BFBC}"/>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59" name="Rectangle 58">
                <a:extLst>
                  <a:ext uri="{FF2B5EF4-FFF2-40B4-BE49-F238E27FC236}">
                    <a16:creationId xmlns:a16="http://schemas.microsoft.com/office/drawing/2014/main" id="{BAE90D17-1508-634C-811F-8920D5DFC4AD}"/>
                  </a:ext>
                </a:extLst>
              </p:cNvPr>
              <p:cNvSpPr/>
              <p:nvPr/>
            </p:nvSpPr>
            <p:spPr>
              <a:xfrm>
                <a:off x="1262842" y="3996047"/>
                <a:ext cx="731800"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9</a:t>
                </a:r>
              </a:p>
            </p:txBody>
          </p:sp>
        </p:grpSp>
        <p:grpSp>
          <p:nvGrpSpPr>
            <p:cNvPr id="60" name="Group 59">
              <a:extLst>
                <a:ext uri="{FF2B5EF4-FFF2-40B4-BE49-F238E27FC236}">
                  <a16:creationId xmlns:a16="http://schemas.microsoft.com/office/drawing/2014/main" id="{8F9C106F-061F-844E-A70E-73D74FA2A2C5}"/>
                </a:ext>
              </a:extLst>
            </p:cNvPr>
            <p:cNvGrpSpPr/>
            <p:nvPr/>
          </p:nvGrpSpPr>
          <p:grpSpPr>
            <a:xfrm>
              <a:off x="9492777" y="9472518"/>
              <a:ext cx="492782" cy="492784"/>
              <a:chOff x="1382351" y="3938979"/>
              <a:chExt cx="492782" cy="492784"/>
            </a:xfrm>
          </p:grpSpPr>
          <p:sp>
            <p:nvSpPr>
              <p:cNvPr id="63" name="Oval 62">
                <a:extLst>
                  <a:ext uri="{FF2B5EF4-FFF2-40B4-BE49-F238E27FC236}">
                    <a16:creationId xmlns:a16="http://schemas.microsoft.com/office/drawing/2014/main" id="{2968D51D-BECA-CD47-8495-9FE6727EB3A5}"/>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64" name="Rectangle 63">
                <a:extLst>
                  <a:ext uri="{FF2B5EF4-FFF2-40B4-BE49-F238E27FC236}">
                    <a16:creationId xmlns:a16="http://schemas.microsoft.com/office/drawing/2014/main" id="{71BA9E72-5E9F-1041-B641-E39CA4AD7A60}"/>
                  </a:ext>
                </a:extLst>
              </p:cNvPr>
              <p:cNvSpPr/>
              <p:nvPr/>
            </p:nvSpPr>
            <p:spPr>
              <a:xfrm>
                <a:off x="1466883" y="3996047"/>
                <a:ext cx="32371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8</a:t>
                </a:r>
              </a:p>
            </p:txBody>
          </p:sp>
        </p:grpSp>
        <p:grpSp>
          <p:nvGrpSpPr>
            <p:cNvPr id="65" name="Group 64">
              <a:extLst>
                <a:ext uri="{FF2B5EF4-FFF2-40B4-BE49-F238E27FC236}">
                  <a16:creationId xmlns:a16="http://schemas.microsoft.com/office/drawing/2014/main" id="{20748C21-790B-B349-9584-C7FA34289180}"/>
                </a:ext>
              </a:extLst>
            </p:cNvPr>
            <p:cNvGrpSpPr/>
            <p:nvPr/>
          </p:nvGrpSpPr>
          <p:grpSpPr>
            <a:xfrm>
              <a:off x="9492777" y="8801236"/>
              <a:ext cx="492782" cy="492784"/>
              <a:chOff x="1382351" y="3938979"/>
              <a:chExt cx="492782" cy="492784"/>
            </a:xfrm>
          </p:grpSpPr>
          <p:sp>
            <p:nvSpPr>
              <p:cNvPr id="69" name="Oval 68">
                <a:extLst>
                  <a:ext uri="{FF2B5EF4-FFF2-40B4-BE49-F238E27FC236}">
                    <a16:creationId xmlns:a16="http://schemas.microsoft.com/office/drawing/2014/main" id="{21908B4B-ED54-3943-9F10-ADC334962BB0}"/>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70" name="Rectangle 69">
                <a:extLst>
                  <a:ext uri="{FF2B5EF4-FFF2-40B4-BE49-F238E27FC236}">
                    <a16:creationId xmlns:a16="http://schemas.microsoft.com/office/drawing/2014/main" id="{5E3DA9C3-71DF-E543-B53B-4C4E0EAC4BDC}"/>
                  </a:ext>
                </a:extLst>
              </p:cNvPr>
              <p:cNvSpPr/>
              <p:nvPr/>
            </p:nvSpPr>
            <p:spPr>
              <a:xfrm>
                <a:off x="1466883" y="3996047"/>
                <a:ext cx="32371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7</a:t>
                </a:r>
              </a:p>
            </p:txBody>
          </p:sp>
        </p:grpSp>
        <p:grpSp>
          <p:nvGrpSpPr>
            <p:cNvPr id="71" name="Group 70">
              <a:extLst>
                <a:ext uri="{FF2B5EF4-FFF2-40B4-BE49-F238E27FC236}">
                  <a16:creationId xmlns:a16="http://schemas.microsoft.com/office/drawing/2014/main" id="{68E3AF60-EF9D-C742-A193-53E9E1F7C7A9}"/>
                </a:ext>
              </a:extLst>
            </p:cNvPr>
            <p:cNvGrpSpPr/>
            <p:nvPr/>
          </p:nvGrpSpPr>
          <p:grpSpPr>
            <a:xfrm>
              <a:off x="9492777" y="8129954"/>
              <a:ext cx="492782" cy="492784"/>
              <a:chOff x="1382351" y="3938979"/>
              <a:chExt cx="492782" cy="492784"/>
            </a:xfrm>
          </p:grpSpPr>
          <p:sp>
            <p:nvSpPr>
              <p:cNvPr id="72" name="Oval 71">
                <a:extLst>
                  <a:ext uri="{FF2B5EF4-FFF2-40B4-BE49-F238E27FC236}">
                    <a16:creationId xmlns:a16="http://schemas.microsoft.com/office/drawing/2014/main" id="{56BF141C-2C3C-0046-86EB-812F52FAEAAF}"/>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73" name="Rectangle 72">
                <a:extLst>
                  <a:ext uri="{FF2B5EF4-FFF2-40B4-BE49-F238E27FC236}">
                    <a16:creationId xmlns:a16="http://schemas.microsoft.com/office/drawing/2014/main" id="{577FC632-D2BF-0348-97DD-3FCE6544D90B}"/>
                  </a:ext>
                </a:extLst>
              </p:cNvPr>
              <p:cNvSpPr/>
              <p:nvPr/>
            </p:nvSpPr>
            <p:spPr>
              <a:xfrm>
                <a:off x="1466883" y="3996047"/>
                <a:ext cx="32371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6</a:t>
                </a:r>
              </a:p>
            </p:txBody>
          </p:sp>
        </p:grpSp>
        <p:grpSp>
          <p:nvGrpSpPr>
            <p:cNvPr id="74" name="Group 73">
              <a:extLst>
                <a:ext uri="{FF2B5EF4-FFF2-40B4-BE49-F238E27FC236}">
                  <a16:creationId xmlns:a16="http://schemas.microsoft.com/office/drawing/2014/main" id="{2C25502B-125E-3745-950A-994642334FC9}"/>
                </a:ext>
              </a:extLst>
            </p:cNvPr>
            <p:cNvGrpSpPr/>
            <p:nvPr/>
          </p:nvGrpSpPr>
          <p:grpSpPr>
            <a:xfrm>
              <a:off x="9492777" y="7458672"/>
              <a:ext cx="492782" cy="492784"/>
              <a:chOff x="1382351" y="3938979"/>
              <a:chExt cx="492782" cy="492784"/>
            </a:xfrm>
          </p:grpSpPr>
          <p:sp>
            <p:nvSpPr>
              <p:cNvPr id="75" name="Oval 74">
                <a:extLst>
                  <a:ext uri="{FF2B5EF4-FFF2-40B4-BE49-F238E27FC236}">
                    <a16:creationId xmlns:a16="http://schemas.microsoft.com/office/drawing/2014/main" id="{A3D7AE82-DBB2-1B48-BFE7-743D260094B6}"/>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76" name="Rectangle 75">
                <a:extLst>
                  <a:ext uri="{FF2B5EF4-FFF2-40B4-BE49-F238E27FC236}">
                    <a16:creationId xmlns:a16="http://schemas.microsoft.com/office/drawing/2014/main" id="{84E6D526-0B82-1C4E-8420-08C4E78318AC}"/>
                  </a:ext>
                </a:extLst>
              </p:cNvPr>
              <p:cNvSpPr/>
              <p:nvPr/>
            </p:nvSpPr>
            <p:spPr>
              <a:xfrm>
                <a:off x="1466883" y="3996047"/>
                <a:ext cx="32371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5</a:t>
                </a:r>
              </a:p>
            </p:txBody>
          </p:sp>
        </p:grpSp>
        <p:grpSp>
          <p:nvGrpSpPr>
            <p:cNvPr id="77" name="Group 76">
              <a:extLst>
                <a:ext uri="{FF2B5EF4-FFF2-40B4-BE49-F238E27FC236}">
                  <a16:creationId xmlns:a16="http://schemas.microsoft.com/office/drawing/2014/main" id="{45EDCC7E-269E-224A-A2C9-221DDA66EE98}"/>
                </a:ext>
              </a:extLst>
            </p:cNvPr>
            <p:cNvGrpSpPr/>
            <p:nvPr/>
          </p:nvGrpSpPr>
          <p:grpSpPr>
            <a:xfrm>
              <a:off x="9492777" y="6787390"/>
              <a:ext cx="492782" cy="492784"/>
              <a:chOff x="1382351" y="3938979"/>
              <a:chExt cx="492782" cy="492784"/>
            </a:xfrm>
          </p:grpSpPr>
          <p:sp>
            <p:nvSpPr>
              <p:cNvPr id="78" name="Oval 77">
                <a:extLst>
                  <a:ext uri="{FF2B5EF4-FFF2-40B4-BE49-F238E27FC236}">
                    <a16:creationId xmlns:a16="http://schemas.microsoft.com/office/drawing/2014/main" id="{2DBE7FBC-8FF1-3145-932E-C7AF2CC9FBBC}"/>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79" name="Rectangle 78">
                <a:extLst>
                  <a:ext uri="{FF2B5EF4-FFF2-40B4-BE49-F238E27FC236}">
                    <a16:creationId xmlns:a16="http://schemas.microsoft.com/office/drawing/2014/main" id="{9658A880-A7A7-FB4E-8F10-CBFB95472E8C}"/>
                  </a:ext>
                </a:extLst>
              </p:cNvPr>
              <p:cNvSpPr/>
              <p:nvPr/>
            </p:nvSpPr>
            <p:spPr>
              <a:xfrm>
                <a:off x="1466883" y="3996047"/>
                <a:ext cx="32371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4</a:t>
                </a:r>
              </a:p>
            </p:txBody>
          </p:sp>
        </p:grpSp>
        <p:grpSp>
          <p:nvGrpSpPr>
            <p:cNvPr id="80" name="Group 79">
              <a:extLst>
                <a:ext uri="{FF2B5EF4-FFF2-40B4-BE49-F238E27FC236}">
                  <a16:creationId xmlns:a16="http://schemas.microsoft.com/office/drawing/2014/main" id="{102679E5-4929-6142-83B8-CBF0332E4D3C}"/>
                </a:ext>
              </a:extLst>
            </p:cNvPr>
            <p:cNvGrpSpPr/>
            <p:nvPr/>
          </p:nvGrpSpPr>
          <p:grpSpPr>
            <a:xfrm>
              <a:off x="9492777" y="6116108"/>
              <a:ext cx="492782" cy="492784"/>
              <a:chOff x="1382351" y="3938979"/>
              <a:chExt cx="492782" cy="492784"/>
            </a:xfrm>
          </p:grpSpPr>
          <p:sp>
            <p:nvSpPr>
              <p:cNvPr id="81" name="Oval 80">
                <a:extLst>
                  <a:ext uri="{FF2B5EF4-FFF2-40B4-BE49-F238E27FC236}">
                    <a16:creationId xmlns:a16="http://schemas.microsoft.com/office/drawing/2014/main" id="{D71251BE-ED21-924C-8FF5-97E1F9977DB6}"/>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82" name="Rectangle 81">
                <a:extLst>
                  <a:ext uri="{FF2B5EF4-FFF2-40B4-BE49-F238E27FC236}">
                    <a16:creationId xmlns:a16="http://schemas.microsoft.com/office/drawing/2014/main" id="{644D2EFC-F7D6-B048-9E2A-D6130DB1CF6A}"/>
                  </a:ext>
                </a:extLst>
              </p:cNvPr>
              <p:cNvSpPr/>
              <p:nvPr/>
            </p:nvSpPr>
            <p:spPr>
              <a:xfrm>
                <a:off x="1466883" y="3996047"/>
                <a:ext cx="32371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3</a:t>
                </a:r>
              </a:p>
            </p:txBody>
          </p:sp>
        </p:grpSp>
        <p:grpSp>
          <p:nvGrpSpPr>
            <p:cNvPr id="83" name="Group 82">
              <a:extLst>
                <a:ext uri="{FF2B5EF4-FFF2-40B4-BE49-F238E27FC236}">
                  <a16:creationId xmlns:a16="http://schemas.microsoft.com/office/drawing/2014/main" id="{E5BF9FDD-6CF6-494F-8CB5-4313E1C87722}"/>
                </a:ext>
              </a:extLst>
            </p:cNvPr>
            <p:cNvGrpSpPr/>
            <p:nvPr/>
          </p:nvGrpSpPr>
          <p:grpSpPr>
            <a:xfrm>
              <a:off x="9492777" y="5444826"/>
              <a:ext cx="492782" cy="492784"/>
              <a:chOff x="1382351" y="3938979"/>
              <a:chExt cx="492782" cy="492784"/>
            </a:xfrm>
          </p:grpSpPr>
          <p:sp>
            <p:nvSpPr>
              <p:cNvPr id="85" name="Oval 84">
                <a:extLst>
                  <a:ext uri="{FF2B5EF4-FFF2-40B4-BE49-F238E27FC236}">
                    <a16:creationId xmlns:a16="http://schemas.microsoft.com/office/drawing/2014/main" id="{C0B94FDC-85A0-3641-B174-B9545E91B5E9}"/>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86" name="Rectangle 85">
                <a:extLst>
                  <a:ext uri="{FF2B5EF4-FFF2-40B4-BE49-F238E27FC236}">
                    <a16:creationId xmlns:a16="http://schemas.microsoft.com/office/drawing/2014/main" id="{A587A40D-44E5-DA40-91DC-9FFDF7978EA9}"/>
                  </a:ext>
                </a:extLst>
              </p:cNvPr>
              <p:cNvSpPr/>
              <p:nvPr/>
            </p:nvSpPr>
            <p:spPr>
              <a:xfrm>
                <a:off x="1466883" y="3996047"/>
                <a:ext cx="32371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2</a:t>
                </a:r>
              </a:p>
            </p:txBody>
          </p:sp>
        </p:grpSp>
      </p:grpSp>
      <p:pic>
        <p:nvPicPr>
          <p:cNvPr id="4" name="Picture 3">
            <a:extLst>
              <a:ext uri="{FF2B5EF4-FFF2-40B4-BE49-F238E27FC236}">
                <a16:creationId xmlns:a16="http://schemas.microsoft.com/office/drawing/2014/main" id="{53CDBAE9-2492-FD40-AA92-BD225D21AEDC}"/>
              </a:ext>
            </a:extLst>
          </p:cNvPr>
          <p:cNvPicPr>
            <a:picLocks noChangeAspect="1"/>
          </p:cNvPicPr>
          <p:nvPr/>
        </p:nvPicPr>
        <p:blipFill>
          <a:blip r:embed="rId15"/>
          <a:stretch>
            <a:fillRect/>
          </a:stretch>
        </p:blipFill>
        <p:spPr>
          <a:xfrm>
            <a:off x="1327450" y="4685905"/>
            <a:ext cx="7251048" cy="7251048"/>
          </a:xfrm>
          <a:prstGeom prst="ellipse">
            <a:avLst/>
          </a:prstGeom>
        </p:spPr>
      </p:pic>
    </p:spTree>
    <p:extLst>
      <p:ext uri="{BB962C8B-B14F-4D97-AF65-F5344CB8AC3E}">
        <p14:creationId xmlns:p14="http://schemas.microsoft.com/office/powerpoint/2010/main" val="2701850825"/>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BA1C046-F6FB-C14A-8CC8-CD8CEB43E6A5}"/>
              </a:ext>
            </a:extLst>
          </p:cNvPr>
          <p:cNvGrpSpPr/>
          <p:nvPr/>
        </p:nvGrpSpPr>
        <p:grpSpPr>
          <a:xfrm>
            <a:off x="1362560" y="6153296"/>
            <a:ext cx="7156972" cy="1409407"/>
            <a:chOff x="1362560" y="3216827"/>
            <a:chExt cx="7156972" cy="1409407"/>
          </a:xfrm>
        </p:grpSpPr>
        <p:sp>
          <p:nvSpPr>
            <p:cNvPr id="12" name="Oval 11">
              <a:extLst>
                <a:ext uri="{FF2B5EF4-FFF2-40B4-BE49-F238E27FC236}">
                  <a16:creationId xmlns:a16="http://schemas.microsoft.com/office/drawing/2014/main" id="{53594586-8587-5143-B02D-283C61E099EA}"/>
                </a:ext>
              </a:extLst>
            </p:cNvPr>
            <p:cNvSpPr/>
            <p:nvPr/>
          </p:nvSpPr>
          <p:spPr>
            <a:xfrm>
              <a:off x="1362560" y="3437515"/>
              <a:ext cx="1188720" cy="1188719"/>
            </a:xfrm>
            <a:prstGeom prst="ellipse">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u="none" strike="noStrike" kern="1200" cap="none" spc="0" normalizeH="0" baseline="0" noProof="0">
                <a:ln>
                  <a:noFill/>
                </a:ln>
                <a:solidFill>
                  <a:prstClr val="white"/>
                </a:solidFill>
                <a:effectLst/>
                <a:uLnTx/>
                <a:uFillTx/>
                <a:latin typeface="Community Light" panose="02000303040000020003" pitchFamily="2" charset="0"/>
              </a:endParaRPr>
            </a:p>
          </p:txBody>
        </p:sp>
        <p:sp>
          <p:nvSpPr>
            <p:cNvPr id="13" name="Rectangle 12">
              <a:extLst>
                <a:ext uri="{FF2B5EF4-FFF2-40B4-BE49-F238E27FC236}">
                  <a16:creationId xmlns:a16="http://schemas.microsoft.com/office/drawing/2014/main" id="{CBCF7BAF-731D-9541-8CB2-1D1D180B0858}"/>
                </a:ext>
              </a:extLst>
            </p:cNvPr>
            <p:cNvSpPr/>
            <p:nvPr/>
          </p:nvSpPr>
          <p:spPr>
            <a:xfrm>
              <a:off x="1573967" y="3582645"/>
              <a:ext cx="765906" cy="920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es-ES" sz="7000" u="none" strike="noStrike" kern="1200" cap="none" normalizeH="0" baseline="0">
                  <a:ln>
                    <a:noFill/>
                  </a:ln>
                  <a:solidFill>
                    <a:srgbClr val="54667A"/>
                  </a:solidFill>
                  <a:effectLst/>
                  <a:uLnTx/>
                  <a:uFillTx/>
                  <a:latin typeface="Community" panose="02000303040000020003" pitchFamily="2" charset="0"/>
                </a:rPr>
                <a:t>5</a:t>
              </a:r>
            </a:p>
          </p:txBody>
        </p:sp>
        <p:sp>
          <p:nvSpPr>
            <p:cNvPr id="14" name="Rectangle 13">
              <a:extLst>
                <a:ext uri="{FF2B5EF4-FFF2-40B4-BE49-F238E27FC236}">
                  <a16:creationId xmlns:a16="http://schemas.microsoft.com/office/drawing/2014/main" id="{440DF8E9-6043-5640-9C14-353BB73128F5}"/>
                </a:ext>
              </a:extLst>
            </p:cNvPr>
            <p:cNvSpPr/>
            <p:nvPr/>
          </p:nvSpPr>
          <p:spPr>
            <a:xfrm>
              <a:off x="2947673" y="3216827"/>
              <a:ext cx="5571859" cy="1409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lvl="0" rtl="0">
                <a:lnSpc>
                  <a:spcPct val="90000"/>
                </a:lnSpc>
                <a:spcBef>
                  <a:spcPct val="0"/>
                </a:spcBef>
                <a:spcAft>
                  <a:spcPct val="0"/>
                </a:spcAft>
                <a:defRPr/>
              </a:pPr>
              <a:r>
                <a:rPr lang="es-ES" sz="12000" dirty="0">
                  <a:solidFill>
                    <a:srgbClr val="5B696B"/>
                  </a:solidFill>
                  <a:latin typeface="Community Light" panose="02000303040000020003" pitchFamily="2" charset="0"/>
                </a:rPr>
                <a:t>Personal</a:t>
              </a:r>
            </a:p>
          </p:txBody>
        </p:sp>
      </p:grpSp>
      <p:pic>
        <p:nvPicPr>
          <p:cNvPr id="17" name="Picture 16" descr="A close up of a sign&#10;&#10;Description automatically generated">
            <a:extLst>
              <a:ext uri="{FF2B5EF4-FFF2-40B4-BE49-F238E27FC236}">
                <a16:creationId xmlns:a16="http://schemas.microsoft.com/office/drawing/2014/main" id="{9A3194A4-00C0-614B-8252-13EB3CA23010}"/>
              </a:ext>
            </a:extLst>
          </p:cNvPr>
          <p:cNvPicPr>
            <a:picLocks noChangeAspect="1"/>
          </p:cNvPicPr>
          <p:nvPr/>
        </p:nvPicPr>
        <p:blipFill>
          <a:blip r:embed="rId3"/>
          <a:stretch>
            <a:fillRect/>
          </a:stretch>
        </p:blipFill>
        <p:spPr>
          <a:xfrm>
            <a:off x="1362560" y="12811147"/>
            <a:ext cx="2090791" cy="287116"/>
          </a:xfrm>
          <a:prstGeom prst="rect">
            <a:avLst/>
          </a:prstGeom>
        </p:spPr>
      </p:pic>
      <p:pic>
        <p:nvPicPr>
          <p:cNvPr id="7" name="Picture 6">
            <a:extLst>
              <a:ext uri="{FF2B5EF4-FFF2-40B4-BE49-F238E27FC236}">
                <a16:creationId xmlns:a16="http://schemas.microsoft.com/office/drawing/2014/main" id="{740B3A16-D3F5-4947-95F9-02BAB1C4C5EC}"/>
              </a:ext>
            </a:extLst>
          </p:cNvPr>
          <p:cNvPicPr>
            <a:picLocks noChangeAspect="1"/>
          </p:cNvPicPr>
          <p:nvPr/>
        </p:nvPicPr>
        <p:blipFill>
          <a:blip r:embed="rId4"/>
          <a:stretch>
            <a:fillRect/>
          </a:stretch>
        </p:blipFill>
        <p:spPr>
          <a:xfrm>
            <a:off x="12193587" y="-1"/>
            <a:ext cx="12193588" cy="13762515"/>
          </a:xfrm>
          <a:prstGeom prst="rect">
            <a:avLst/>
          </a:prstGeom>
        </p:spPr>
      </p:pic>
      <p:sp>
        <p:nvSpPr>
          <p:cNvPr id="8" name="Rectangle 7">
            <a:extLst>
              <a:ext uri="{FF2B5EF4-FFF2-40B4-BE49-F238E27FC236}">
                <a16:creationId xmlns:a16="http://schemas.microsoft.com/office/drawing/2014/main" id="{5FF37E40-D0FE-134C-A913-869D20298EB5}"/>
              </a:ext>
            </a:extLst>
          </p:cNvPr>
          <p:cNvSpPr/>
          <p:nvPr/>
        </p:nvSpPr>
        <p:spPr>
          <a:xfrm>
            <a:off x="2947673" y="7977636"/>
            <a:ext cx="7350569" cy="777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es-ES" sz="3400" dirty="0">
                <a:solidFill>
                  <a:srgbClr val="546779"/>
                </a:solidFill>
                <a:latin typeface="Community" panose="02000303040000020003" pitchFamily="2" charset="0"/>
              </a:rPr>
              <a:t>Ayuda a tus empleados a estar al día para que tu institución siga a la vanguardia</a:t>
            </a:r>
          </a:p>
        </p:txBody>
      </p:sp>
    </p:spTree>
    <p:extLst>
      <p:ext uri="{BB962C8B-B14F-4D97-AF65-F5344CB8AC3E}">
        <p14:creationId xmlns:p14="http://schemas.microsoft.com/office/powerpoint/2010/main" val="3675935025"/>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47" name="Rectangle 46">
            <a:extLst>
              <a:ext uri="{FF2B5EF4-FFF2-40B4-BE49-F238E27FC236}">
                <a16:creationId xmlns:a16="http://schemas.microsoft.com/office/drawing/2014/main" id="{31A8EAEC-9687-7A42-91AF-C73BB022A7F6}"/>
              </a:ext>
            </a:extLst>
          </p:cNvPr>
          <p:cNvSpPr/>
          <p:nvPr/>
        </p:nvSpPr>
        <p:spPr>
          <a:xfrm>
            <a:off x="1280226" y="1692559"/>
            <a:ext cx="21478174"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es-ES" sz="7700" dirty="0">
                <a:solidFill>
                  <a:srgbClr val="556679"/>
                </a:solidFill>
                <a:latin typeface="Community Light"/>
                <a:cs typeface="Arial"/>
              </a:rPr>
              <a:t>Si el personal tiene sus aptitudes al día,</a:t>
            </a:r>
            <a:br>
              <a:rPr lang="en-US" sz="7700" spc="-100" dirty="0">
                <a:solidFill>
                  <a:srgbClr val="556679"/>
                </a:solidFill>
                <a:latin typeface="Community Light"/>
                <a:cs typeface="Arial"/>
              </a:rPr>
            </a:br>
            <a:r>
              <a:rPr lang="es-ES" sz="7700" dirty="0">
                <a:solidFill>
                  <a:srgbClr val="556679"/>
                </a:solidFill>
                <a:latin typeface="Community Light"/>
                <a:cs typeface="Arial"/>
              </a:rPr>
              <a:t>podrá dar su mejor versión a los estudiantes</a:t>
            </a:r>
          </a:p>
        </p:txBody>
      </p:sp>
      <p:sp>
        <p:nvSpPr>
          <p:cNvPr id="55" name="Rectangle 54">
            <a:extLst>
              <a:ext uri="{FF2B5EF4-FFF2-40B4-BE49-F238E27FC236}">
                <a16:creationId xmlns:a16="http://schemas.microsoft.com/office/drawing/2014/main" id="{51258981-7354-D54D-958F-49C94953DED3}"/>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es-ES" sz="3400">
                <a:solidFill>
                  <a:srgbClr val="5B696B"/>
                </a:solidFill>
                <a:latin typeface="Community"/>
              </a:rPr>
              <a:t>Personal</a:t>
            </a:r>
          </a:p>
        </p:txBody>
      </p:sp>
      <p:sp>
        <p:nvSpPr>
          <p:cNvPr id="56" name="Oval 55">
            <a:extLst>
              <a:ext uri="{FF2B5EF4-FFF2-40B4-BE49-F238E27FC236}">
                <a16:creationId xmlns:a16="http://schemas.microsoft.com/office/drawing/2014/main" id="{CEB51997-B935-A242-8BA6-89A062627017}"/>
              </a:ext>
            </a:extLst>
          </p:cNvPr>
          <p:cNvSpPr/>
          <p:nvPr/>
        </p:nvSpPr>
        <p:spPr>
          <a:xfrm>
            <a:off x="1286846" y="962503"/>
            <a:ext cx="509013" cy="509015"/>
          </a:xfrm>
          <a:prstGeom prst="ellipse">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57" name="Rectangle 56">
            <a:extLst>
              <a:ext uri="{FF2B5EF4-FFF2-40B4-BE49-F238E27FC236}">
                <a16:creationId xmlns:a16="http://schemas.microsoft.com/office/drawing/2014/main" id="{84470AE4-75BC-3E41-A2AB-A88B34F1A825}"/>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54667A"/>
                </a:solidFill>
                <a:latin typeface="Community" panose="02000303040000020003" pitchFamily="2" charset="0"/>
              </a:rPr>
              <a:t>5</a:t>
            </a:r>
          </a:p>
        </p:txBody>
      </p:sp>
      <p:sp>
        <p:nvSpPr>
          <p:cNvPr id="44" name="Rectangle 43">
            <a:extLst>
              <a:ext uri="{FF2B5EF4-FFF2-40B4-BE49-F238E27FC236}">
                <a16:creationId xmlns:a16="http://schemas.microsoft.com/office/drawing/2014/main" id="{EE5C3A1D-8040-164F-BB36-DF7B7440D71E}"/>
              </a:ext>
            </a:extLst>
          </p:cNvPr>
          <p:cNvSpPr/>
          <p:nvPr/>
        </p:nvSpPr>
        <p:spPr>
          <a:xfrm>
            <a:off x="16701790" y="4785750"/>
            <a:ext cx="6390483" cy="7037072"/>
          </a:xfrm>
          <a:prstGeom prst="rect">
            <a:avLst/>
          </a:prstGeom>
          <a:solidFill>
            <a:srgbClr val="E9E5D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76D550DF-D391-E045-80C8-13F3BCD27AE7}"/>
              </a:ext>
            </a:extLst>
          </p:cNvPr>
          <p:cNvSpPr/>
          <p:nvPr/>
        </p:nvSpPr>
        <p:spPr>
          <a:xfrm>
            <a:off x="17218156" y="5376381"/>
            <a:ext cx="5238011" cy="3309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400" b="1" dirty="0">
                <a:solidFill>
                  <a:srgbClr val="54667A"/>
                </a:solidFill>
                <a:latin typeface="Community Light" panose="02000303040000020003" pitchFamily="2" charset="0"/>
              </a:rPr>
              <a:t>«LinkedIn </a:t>
            </a:r>
            <a:r>
              <a:rPr lang="es-ES" sz="3400" b="1" dirty="0" err="1">
                <a:solidFill>
                  <a:srgbClr val="54667A"/>
                </a:solidFill>
                <a:latin typeface="Community Light" panose="02000303040000020003" pitchFamily="2" charset="0"/>
              </a:rPr>
              <a:t>Learning</a:t>
            </a:r>
            <a:r>
              <a:rPr lang="es-ES" sz="3400" b="1" dirty="0">
                <a:solidFill>
                  <a:srgbClr val="54667A"/>
                </a:solidFill>
                <a:latin typeface="Community Light" panose="02000303040000020003" pitchFamily="2" charset="0"/>
              </a:rPr>
              <a:t> es un recurso indispensable para nuestra comunidad, ya que la plataforma aborda las necesidades inmediatas de formación de profesores, personal y estudiantes.»</a:t>
            </a:r>
          </a:p>
          <a:p>
            <a:endParaRPr lang="en-US" sz="3800" b="1" dirty="0">
              <a:solidFill>
                <a:srgbClr val="B1401F"/>
              </a:solidFill>
              <a:latin typeface="Community Light" panose="02000303040000020003" pitchFamily="2" charset="0"/>
            </a:endParaRPr>
          </a:p>
        </p:txBody>
      </p:sp>
      <p:sp>
        <p:nvSpPr>
          <p:cNvPr id="67" name="Rectangle 66">
            <a:extLst>
              <a:ext uri="{FF2B5EF4-FFF2-40B4-BE49-F238E27FC236}">
                <a16:creationId xmlns:a16="http://schemas.microsoft.com/office/drawing/2014/main" id="{48609D3A-3B3F-F849-B2F5-A4BB2146D423}"/>
              </a:ext>
            </a:extLst>
          </p:cNvPr>
          <p:cNvSpPr/>
          <p:nvPr/>
        </p:nvSpPr>
        <p:spPr>
          <a:xfrm>
            <a:off x="19292818" y="9164577"/>
            <a:ext cx="3284378" cy="1846659"/>
          </a:xfrm>
          <a:prstGeom prst="rect">
            <a:avLst/>
          </a:prstGeom>
        </p:spPr>
        <p:txBody>
          <a:bodyPr wrap="square" lIns="0" tIns="0" rIns="0" bIns="0">
            <a:spAutoFit/>
          </a:bodyPr>
          <a:lstStyle/>
          <a:p>
            <a:pPr rtl="0"/>
            <a:r>
              <a:rPr lang="es-ES" sz="2400" b="1">
                <a:solidFill>
                  <a:srgbClr val="556679"/>
                </a:solidFill>
                <a:latin typeface="Community Semibold" panose="02000303040000020003" pitchFamily="2" charset="0"/>
              </a:rPr>
              <a:t>Renee M. Cicchino</a:t>
            </a:r>
          </a:p>
          <a:p>
            <a:pPr rtl="0"/>
            <a:r>
              <a:rPr lang="es-ES" sz="2400">
                <a:solidFill>
                  <a:srgbClr val="556679"/>
                </a:solidFill>
                <a:latin typeface="Community" panose="02000303040000020003" pitchFamily="2" charset="0"/>
              </a:rPr>
              <a:t>Directora de formación y diseño instruccional</a:t>
            </a:r>
          </a:p>
          <a:p>
            <a:pPr rtl="0"/>
            <a:r>
              <a:rPr lang="es-ES" sz="2400">
                <a:solidFill>
                  <a:srgbClr val="556679"/>
                </a:solidFill>
                <a:latin typeface="Community" panose="02000303040000020003" pitchFamily="2" charset="0"/>
              </a:rPr>
              <a:t>Seton Hall University</a:t>
            </a:r>
          </a:p>
          <a:p>
            <a:endParaRPr lang="en-US" sz="2400" dirty="0">
              <a:solidFill>
                <a:srgbClr val="556679"/>
              </a:solidFill>
              <a:latin typeface="Community" panose="02000303040000020003" pitchFamily="2" charset="0"/>
            </a:endParaRPr>
          </a:p>
        </p:txBody>
      </p:sp>
      <p:sp>
        <p:nvSpPr>
          <p:cNvPr id="37" name="Rectangle 36">
            <a:extLst>
              <a:ext uri="{FF2B5EF4-FFF2-40B4-BE49-F238E27FC236}">
                <a16:creationId xmlns:a16="http://schemas.microsoft.com/office/drawing/2014/main" id="{38450ADA-A464-4940-8292-706068A098CB}"/>
              </a:ext>
            </a:extLst>
          </p:cNvPr>
          <p:cNvSpPr/>
          <p:nvPr/>
        </p:nvSpPr>
        <p:spPr>
          <a:xfrm>
            <a:off x="1297530" y="4785750"/>
            <a:ext cx="6768123" cy="7271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200">
                <a:solidFill>
                  <a:srgbClr val="546779"/>
                </a:solidFill>
                <a:latin typeface="Community" panose="02000303040000020003" pitchFamily="2" charset="0"/>
              </a:rPr>
              <a:t>¿Cómo conseguir que tu institución esté siempre a la vanguardia?</a:t>
            </a:r>
          </a:p>
          <a:p>
            <a:endParaRPr lang="en-US" sz="3200" dirty="0">
              <a:solidFill>
                <a:srgbClr val="546779"/>
              </a:solidFill>
              <a:latin typeface="Community Light" panose="02000303040000020003" pitchFamily="2" charset="0"/>
            </a:endParaRPr>
          </a:p>
          <a:p>
            <a:pPr rtl="0"/>
            <a:r>
              <a:rPr lang="es-ES" sz="3200">
                <a:solidFill>
                  <a:srgbClr val="546779"/>
                </a:solidFill>
                <a:latin typeface="Community Light" panose="02000303040000020003" pitchFamily="2" charset="0"/>
              </a:rPr>
              <a:t>La calidad de las instalaciones es muy importante, pero lo verdaderamente fundamental es que tu personal nunca deje de formarse. Promueve una cultura de aprendizaje para que tu personal sea el mejor ejemplo para tus estudiantes.</a:t>
            </a:r>
          </a:p>
          <a:p>
            <a:endParaRPr lang="en-US" sz="3200" dirty="0">
              <a:solidFill>
                <a:srgbClr val="546779"/>
              </a:solidFill>
              <a:latin typeface="Community Light" panose="02000303040000020003" pitchFamily="2" charset="0"/>
            </a:endParaRPr>
          </a:p>
          <a:p>
            <a:pPr rtl="0"/>
            <a:r>
              <a:rPr lang="es-ES" sz="3200">
                <a:solidFill>
                  <a:srgbClr val="546779"/>
                </a:solidFill>
                <a:latin typeface="Community Light" panose="02000303040000020003" pitchFamily="2" charset="0"/>
              </a:rPr>
              <a:t>LinkedIn Learning puede ayudarte a desarrollar las aptitudes de tu personal a gran escala, por un coste menor y con menos recursos que con la formación presencial. Al promover la formación y el desarrollo de tus empleados, los animas a dar lo mejor de sí mismos cada día.</a:t>
            </a:r>
          </a:p>
          <a:p>
            <a:endParaRPr lang="en-US" sz="3200" spc="-100" dirty="0">
              <a:solidFill>
                <a:srgbClr val="546779"/>
              </a:solidFill>
              <a:latin typeface="Community Light" panose="02000303040000020003" pitchFamily="2" charset="0"/>
            </a:endParaRPr>
          </a:p>
        </p:txBody>
      </p:sp>
      <p:sp>
        <p:nvSpPr>
          <p:cNvPr id="38" name="Rectangle 37">
            <a:extLst>
              <a:ext uri="{FF2B5EF4-FFF2-40B4-BE49-F238E27FC236}">
                <a16:creationId xmlns:a16="http://schemas.microsoft.com/office/drawing/2014/main" id="{0C88B001-E306-1C43-AD48-AB5542C8C2C5}"/>
              </a:ext>
            </a:extLst>
          </p:cNvPr>
          <p:cNvSpPr/>
          <p:nvPr/>
        </p:nvSpPr>
        <p:spPr>
          <a:xfrm>
            <a:off x="8743261" y="4785750"/>
            <a:ext cx="6823576" cy="7271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200">
                <a:solidFill>
                  <a:srgbClr val="546779"/>
                </a:solidFill>
                <a:latin typeface="Community Light" panose="02000303040000020003" pitchFamily="2" charset="0"/>
              </a:rPr>
              <a:t>Esto también presenta ventajas para tu institución. Gracias a la información de LinkedIn, conocerás cuáles son las aptitudes y carencias de tu personal. Puedes ver quién está aprendiendo qué y tener una mejor idea de las necesidades más urgentes de tu institución. Así podrás asignar contenido para responder a las necesidades más importantes. Además, reducirás la cantidad de incidencias técnicas al permitir que tu personal se forme en la última tecnología a su ritmo.</a:t>
            </a:r>
          </a:p>
          <a:p>
            <a:endParaRPr lang="en-US" sz="3200" spc="-70" dirty="0">
              <a:solidFill>
                <a:srgbClr val="546779"/>
              </a:solidFill>
              <a:latin typeface="Community Light" panose="02000303040000020003" pitchFamily="2" charset="0"/>
            </a:endParaRPr>
          </a:p>
          <a:p>
            <a:pPr rtl="0"/>
            <a:r>
              <a:rPr lang="es-ES" sz="3200">
                <a:solidFill>
                  <a:srgbClr val="546779"/>
                </a:solidFill>
                <a:latin typeface="Community Light" panose="02000303040000020003" pitchFamily="2" charset="0"/>
              </a:rPr>
              <a:t>En resumen, la mejor forma de inculcar una mentalidad de desarrollo en los estudiantes es empezar por el personal. LinkedIn y LinkedIn Learning te acompañarán en esta misión.</a:t>
            </a:r>
          </a:p>
          <a:p>
            <a:endParaRPr lang="en-US" sz="3200" spc="-100" dirty="0">
              <a:solidFill>
                <a:srgbClr val="546779"/>
              </a:solidFill>
              <a:latin typeface="Community Light" panose="02000303040000020003" pitchFamily="2" charset="0"/>
            </a:endParaRPr>
          </a:p>
        </p:txBody>
      </p:sp>
      <p:pic>
        <p:nvPicPr>
          <p:cNvPr id="42" name="Picture 41" descr="A person smiling for the camera&#10;&#10;Description automatically generated">
            <a:extLst>
              <a:ext uri="{FF2B5EF4-FFF2-40B4-BE49-F238E27FC236}">
                <a16:creationId xmlns:a16="http://schemas.microsoft.com/office/drawing/2014/main" id="{37DB8688-36EB-8C47-8B62-B5E9B6B83CC0}"/>
              </a:ext>
            </a:extLst>
          </p:cNvPr>
          <p:cNvPicPr>
            <a:picLocks noChangeAspect="1"/>
          </p:cNvPicPr>
          <p:nvPr/>
        </p:nvPicPr>
        <p:blipFill rotWithShape="1">
          <a:blip r:embed="rId4"/>
          <a:srcRect/>
          <a:stretch/>
        </p:blipFill>
        <p:spPr>
          <a:xfrm>
            <a:off x="17237776" y="9042865"/>
            <a:ext cx="1720752" cy="1720752"/>
          </a:xfrm>
          <a:prstGeom prst="ellipse">
            <a:avLst/>
          </a:prstGeom>
        </p:spPr>
      </p:pic>
    </p:spTree>
    <p:extLst>
      <p:ext uri="{BB962C8B-B14F-4D97-AF65-F5344CB8AC3E}">
        <p14:creationId xmlns:p14="http://schemas.microsoft.com/office/powerpoint/2010/main" val="2600411887"/>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D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37" name="Rectangle 36">
            <a:extLst>
              <a:ext uri="{FF2B5EF4-FFF2-40B4-BE49-F238E27FC236}">
                <a16:creationId xmlns:a16="http://schemas.microsoft.com/office/drawing/2014/main" id="{3827FB32-A2AB-4143-A78E-E7749DD73118}"/>
              </a:ext>
            </a:extLst>
          </p:cNvPr>
          <p:cNvSpPr/>
          <p:nvPr/>
        </p:nvSpPr>
        <p:spPr>
          <a:xfrm>
            <a:off x="1363481" y="5067675"/>
            <a:ext cx="6350716" cy="6801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800" b="1">
                <a:solidFill>
                  <a:srgbClr val="54667A"/>
                </a:solidFill>
                <a:latin typeface="Community Light" panose="02000303040000020003" pitchFamily="2" charset="0"/>
              </a:rPr>
              <a:t>      Refuerza tu cartera de líderes.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es-ES" sz="3200">
                <a:solidFill>
                  <a:srgbClr val="546779"/>
                </a:solidFill>
                <a:latin typeface="Community Light" panose="02000303040000020003" pitchFamily="2" charset="0"/>
              </a:rPr>
              <a:t>En una encuesta, los desarrolladores profesionales de enseñanza superior dijeron que el liderazgo era la aptitud que más buscaban promover internamente. Pero los programas de liderazgo no son suficientes: los gerentes necesitan una autoformación de fácil acceso para seguir mejorando constantemente. LinkedIn Learning puede ofrecer exactamente eso.</a:t>
            </a:r>
          </a:p>
        </p:txBody>
      </p:sp>
      <p:grpSp>
        <p:nvGrpSpPr>
          <p:cNvPr id="4" name="Group 3">
            <a:extLst>
              <a:ext uri="{FF2B5EF4-FFF2-40B4-BE49-F238E27FC236}">
                <a16:creationId xmlns:a16="http://schemas.microsoft.com/office/drawing/2014/main" id="{F08556D7-6ECB-A544-BBFF-9D58D6991289}"/>
              </a:ext>
            </a:extLst>
          </p:cNvPr>
          <p:cNvGrpSpPr/>
          <p:nvPr/>
        </p:nvGrpSpPr>
        <p:grpSpPr>
          <a:xfrm>
            <a:off x="1382351" y="5084608"/>
            <a:ext cx="492782" cy="492784"/>
            <a:chOff x="1382351" y="3938979"/>
            <a:chExt cx="492782" cy="492784"/>
          </a:xfrm>
        </p:grpSpPr>
        <p:sp>
          <p:nvSpPr>
            <p:cNvPr id="38" name="Oval 37">
              <a:extLst>
                <a:ext uri="{FF2B5EF4-FFF2-40B4-BE49-F238E27FC236}">
                  <a16:creationId xmlns:a16="http://schemas.microsoft.com/office/drawing/2014/main" id="{FF44862E-DF43-D14F-81C0-D6F3473DD9AD}"/>
                </a:ext>
              </a:extLst>
            </p:cNvPr>
            <p:cNvSpPr/>
            <p:nvPr/>
          </p:nvSpPr>
          <p:spPr>
            <a:xfrm>
              <a:off x="1382351" y="3938979"/>
              <a:ext cx="492782" cy="492784"/>
            </a:xfrm>
            <a:prstGeom prst="ellipse">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39" name="Rectangle 38">
              <a:extLst>
                <a:ext uri="{FF2B5EF4-FFF2-40B4-BE49-F238E27FC236}">
                  <a16:creationId xmlns:a16="http://schemas.microsoft.com/office/drawing/2014/main" id="{1CF3939A-D467-9F44-BAC5-C57E79B54B79}"/>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1</a:t>
              </a:r>
            </a:p>
          </p:txBody>
        </p:sp>
      </p:grpSp>
      <p:sp>
        <p:nvSpPr>
          <p:cNvPr id="68" name="Rectangle 67">
            <a:extLst>
              <a:ext uri="{FF2B5EF4-FFF2-40B4-BE49-F238E27FC236}">
                <a16:creationId xmlns:a16="http://schemas.microsoft.com/office/drawing/2014/main" id="{233EC49E-9835-AD4E-A477-196A62CB77BE}"/>
              </a:ext>
            </a:extLst>
          </p:cNvPr>
          <p:cNvSpPr/>
          <p:nvPr/>
        </p:nvSpPr>
        <p:spPr>
          <a:xfrm>
            <a:off x="9035156" y="5027919"/>
            <a:ext cx="6350716" cy="6593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800" b="1">
                <a:solidFill>
                  <a:srgbClr val="54667A"/>
                </a:solidFill>
                <a:latin typeface="Community Light" panose="02000303040000020003" pitchFamily="2" charset="0"/>
              </a:rPr>
              <a:t>      Ayuda a tus empleados a ponerse al día de la tecnología.</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es-ES" sz="3200">
                <a:solidFill>
                  <a:srgbClr val="546779"/>
                </a:solidFill>
                <a:latin typeface="Community Light" panose="02000303040000020003" pitchFamily="2" charset="0"/>
              </a:rPr>
              <a:t>Con más de 60 cursos nuevos cada semana y la colaboración con Microsoft, Adobe, Google y otras empresas que publican contenido el mismo día que estrenan cualquier software, LinkedIn Learning ayuda a tu personal a no quedarse atrás.</a:t>
            </a:r>
          </a:p>
        </p:txBody>
      </p:sp>
      <p:grpSp>
        <p:nvGrpSpPr>
          <p:cNvPr id="69" name="Group 68">
            <a:extLst>
              <a:ext uri="{FF2B5EF4-FFF2-40B4-BE49-F238E27FC236}">
                <a16:creationId xmlns:a16="http://schemas.microsoft.com/office/drawing/2014/main" id="{48286DA5-0F5A-2440-A9FC-6934DE068231}"/>
              </a:ext>
            </a:extLst>
          </p:cNvPr>
          <p:cNvGrpSpPr/>
          <p:nvPr/>
        </p:nvGrpSpPr>
        <p:grpSpPr>
          <a:xfrm>
            <a:off x="9054026" y="5084608"/>
            <a:ext cx="492782" cy="492784"/>
            <a:chOff x="1382351" y="3938979"/>
            <a:chExt cx="492782" cy="492784"/>
          </a:xfrm>
        </p:grpSpPr>
        <p:sp>
          <p:nvSpPr>
            <p:cNvPr id="70" name="Oval 69">
              <a:extLst>
                <a:ext uri="{FF2B5EF4-FFF2-40B4-BE49-F238E27FC236}">
                  <a16:creationId xmlns:a16="http://schemas.microsoft.com/office/drawing/2014/main" id="{9619959B-BBE2-6D4D-A7A2-E55B3BD3D735}"/>
                </a:ext>
              </a:extLst>
            </p:cNvPr>
            <p:cNvSpPr/>
            <p:nvPr/>
          </p:nvSpPr>
          <p:spPr>
            <a:xfrm>
              <a:off x="1382351" y="3938979"/>
              <a:ext cx="492782" cy="492784"/>
            </a:xfrm>
            <a:prstGeom prst="ellipse">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71" name="Rectangle 70">
              <a:extLst>
                <a:ext uri="{FF2B5EF4-FFF2-40B4-BE49-F238E27FC236}">
                  <a16:creationId xmlns:a16="http://schemas.microsoft.com/office/drawing/2014/main" id="{949CB56C-4B9B-FF4B-8948-12379A871A55}"/>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2</a:t>
              </a:r>
            </a:p>
          </p:txBody>
        </p:sp>
      </p:grpSp>
      <p:sp>
        <p:nvSpPr>
          <p:cNvPr id="72" name="Rectangle 71">
            <a:extLst>
              <a:ext uri="{FF2B5EF4-FFF2-40B4-BE49-F238E27FC236}">
                <a16:creationId xmlns:a16="http://schemas.microsoft.com/office/drawing/2014/main" id="{B582AB7C-867E-9544-BA55-9DA64D6C1DE7}"/>
              </a:ext>
            </a:extLst>
          </p:cNvPr>
          <p:cNvSpPr/>
          <p:nvPr/>
        </p:nvSpPr>
        <p:spPr>
          <a:xfrm>
            <a:off x="16716897" y="5027919"/>
            <a:ext cx="6350716" cy="40697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800" b="1">
                <a:solidFill>
                  <a:srgbClr val="54667A"/>
                </a:solidFill>
                <a:latin typeface="Community Light" panose="02000303040000020003" pitchFamily="2" charset="0"/>
              </a:rPr>
              <a:t>      Implica a tus empleados.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es-ES" sz="3200">
                <a:solidFill>
                  <a:srgbClr val="54667A"/>
                </a:solidFill>
                <a:latin typeface="Community Light" panose="02000303040000020003" pitchFamily="2" charset="0"/>
                <a:hlinkClick r:id="rId4"/>
              </a:rPr>
              <a:t>Según Gallup</a:t>
            </a:r>
            <a:r>
              <a:rPr lang="es-ES" sz="3200">
                <a:solidFill>
                  <a:srgbClr val="546779"/>
                </a:solidFill>
                <a:latin typeface="Community Light" panose="02000303040000020003" pitchFamily="2" charset="0"/>
              </a:rPr>
              <a:t>, los empleados se implican más y necesitan menos bajas por enfermedad si sienten que pueden aprender y desarrollarse en el trabajo. LinkedIn Learning es una gran herramienta para crear esa cultura de formación.</a:t>
            </a:r>
          </a:p>
        </p:txBody>
      </p:sp>
      <p:grpSp>
        <p:nvGrpSpPr>
          <p:cNvPr id="73" name="Group 72">
            <a:extLst>
              <a:ext uri="{FF2B5EF4-FFF2-40B4-BE49-F238E27FC236}">
                <a16:creationId xmlns:a16="http://schemas.microsoft.com/office/drawing/2014/main" id="{1662DA6F-137A-8B4F-8149-DEAE3B934439}"/>
              </a:ext>
            </a:extLst>
          </p:cNvPr>
          <p:cNvGrpSpPr/>
          <p:nvPr/>
        </p:nvGrpSpPr>
        <p:grpSpPr>
          <a:xfrm>
            <a:off x="16735767" y="5084608"/>
            <a:ext cx="492782" cy="492784"/>
            <a:chOff x="1382351" y="3938979"/>
            <a:chExt cx="492782" cy="492784"/>
          </a:xfrm>
        </p:grpSpPr>
        <p:sp>
          <p:nvSpPr>
            <p:cNvPr id="74" name="Oval 73">
              <a:extLst>
                <a:ext uri="{FF2B5EF4-FFF2-40B4-BE49-F238E27FC236}">
                  <a16:creationId xmlns:a16="http://schemas.microsoft.com/office/drawing/2014/main" id="{D2B6110F-36C3-9C4E-9157-FD5D38A76D14}"/>
                </a:ext>
              </a:extLst>
            </p:cNvPr>
            <p:cNvSpPr/>
            <p:nvPr/>
          </p:nvSpPr>
          <p:spPr>
            <a:xfrm>
              <a:off x="1382351" y="3938979"/>
              <a:ext cx="492782" cy="492784"/>
            </a:xfrm>
            <a:prstGeom prst="ellipse">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75" name="Rectangle 74">
              <a:extLst>
                <a:ext uri="{FF2B5EF4-FFF2-40B4-BE49-F238E27FC236}">
                  <a16:creationId xmlns:a16="http://schemas.microsoft.com/office/drawing/2014/main" id="{D27D2181-4389-8C4F-9D51-FE704EB9A368}"/>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3</a:t>
              </a:r>
            </a:p>
          </p:txBody>
        </p:sp>
      </p:grpSp>
      <p:sp>
        <p:nvSpPr>
          <p:cNvPr id="45" name="Rectangle 44">
            <a:extLst>
              <a:ext uri="{FF2B5EF4-FFF2-40B4-BE49-F238E27FC236}">
                <a16:creationId xmlns:a16="http://schemas.microsoft.com/office/drawing/2014/main" id="{2B85D194-9892-D544-99A5-DA528E4F76FF}"/>
              </a:ext>
            </a:extLst>
          </p:cNvPr>
          <p:cNvSpPr/>
          <p:nvPr/>
        </p:nvSpPr>
        <p:spPr>
          <a:xfrm>
            <a:off x="1280225" y="1692560"/>
            <a:ext cx="22020042" cy="1044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es-ES" sz="7500">
                <a:solidFill>
                  <a:srgbClr val="54667A"/>
                </a:solidFill>
                <a:latin typeface="Community Light"/>
                <a:cs typeface="Arial"/>
              </a:rPr>
              <a:t>¿Por qué? 5 ventajas de ofrecer LinkedIn Learning a tu personal.</a:t>
            </a:r>
          </a:p>
        </p:txBody>
      </p:sp>
      <p:sp>
        <p:nvSpPr>
          <p:cNvPr id="46" name="Rectangle 45">
            <a:extLst>
              <a:ext uri="{FF2B5EF4-FFF2-40B4-BE49-F238E27FC236}">
                <a16:creationId xmlns:a16="http://schemas.microsoft.com/office/drawing/2014/main" id="{70F13506-1A2D-4A4C-BFC2-FF8C93A06AAD}"/>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es-ES" sz="3400">
                <a:solidFill>
                  <a:srgbClr val="5B696B"/>
                </a:solidFill>
                <a:latin typeface="Community"/>
              </a:rPr>
              <a:t>Personal</a:t>
            </a:r>
          </a:p>
        </p:txBody>
      </p:sp>
      <p:sp>
        <p:nvSpPr>
          <p:cNvPr id="58" name="Oval 57">
            <a:extLst>
              <a:ext uri="{FF2B5EF4-FFF2-40B4-BE49-F238E27FC236}">
                <a16:creationId xmlns:a16="http://schemas.microsoft.com/office/drawing/2014/main" id="{048F0209-0D79-E148-AEFF-DFA4D34EF968}"/>
              </a:ext>
            </a:extLst>
          </p:cNvPr>
          <p:cNvSpPr/>
          <p:nvPr/>
        </p:nvSpPr>
        <p:spPr>
          <a:xfrm>
            <a:off x="1286846" y="962503"/>
            <a:ext cx="509013" cy="509015"/>
          </a:xfrm>
          <a:prstGeom prst="ellipse">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59" name="Rectangle 58">
            <a:extLst>
              <a:ext uri="{FF2B5EF4-FFF2-40B4-BE49-F238E27FC236}">
                <a16:creationId xmlns:a16="http://schemas.microsoft.com/office/drawing/2014/main" id="{D4FCE4B6-233B-C74B-B867-87C40D60D625}"/>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54667A"/>
                </a:solidFill>
                <a:latin typeface="Community" panose="02000303040000020003" pitchFamily="2" charset="0"/>
              </a:rPr>
              <a:t>5</a:t>
            </a:r>
          </a:p>
        </p:txBody>
      </p:sp>
    </p:spTree>
    <p:extLst>
      <p:ext uri="{BB962C8B-B14F-4D97-AF65-F5344CB8AC3E}">
        <p14:creationId xmlns:p14="http://schemas.microsoft.com/office/powerpoint/2010/main" val="3934356976"/>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D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76" name="Rectangle 75">
            <a:extLst>
              <a:ext uri="{FF2B5EF4-FFF2-40B4-BE49-F238E27FC236}">
                <a16:creationId xmlns:a16="http://schemas.microsoft.com/office/drawing/2014/main" id="{2B3690B4-4510-AA44-8978-A3C638A94D13}"/>
              </a:ext>
            </a:extLst>
          </p:cNvPr>
          <p:cNvSpPr/>
          <p:nvPr/>
        </p:nvSpPr>
        <p:spPr>
          <a:xfrm>
            <a:off x="1377377" y="5560015"/>
            <a:ext cx="6326754" cy="4378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800" b="1">
                <a:solidFill>
                  <a:srgbClr val="54667A"/>
                </a:solidFill>
                <a:latin typeface="Community Light" panose="02000303040000020003" pitchFamily="2" charset="0"/>
              </a:rPr>
              <a:t>      Consulta información exclusiva sobre falta de cualificación.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es-ES" sz="3200">
                <a:solidFill>
                  <a:srgbClr val="546779"/>
                </a:solidFill>
                <a:latin typeface="Community Light" panose="02000303040000020003" pitchFamily="2" charset="0"/>
              </a:rPr>
              <a:t>Gracias a la información de LinkedIn Learning, puedes comparar el abanico de aptitudes de tu institución frente a otras universidades similares y así analizar tus puntos fuertes y débiles.</a:t>
            </a:r>
          </a:p>
        </p:txBody>
      </p:sp>
      <p:grpSp>
        <p:nvGrpSpPr>
          <p:cNvPr id="77" name="Group 76">
            <a:extLst>
              <a:ext uri="{FF2B5EF4-FFF2-40B4-BE49-F238E27FC236}">
                <a16:creationId xmlns:a16="http://schemas.microsoft.com/office/drawing/2014/main" id="{E29AB017-EAA3-3245-86B4-B425136369C9}"/>
              </a:ext>
            </a:extLst>
          </p:cNvPr>
          <p:cNvGrpSpPr/>
          <p:nvPr/>
        </p:nvGrpSpPr>
        <p:grpSpPr>
          <a:xfrm>
            <a:off x="1396246" y="5616704"/>
            <a:ext cx="492782" cy="492784"/>
            <a:chOff x="1382351" y="3938979"/>
            <a:chExt cx="492782" cy="492784"/>
          </a:xfrm>
        </p:grpSpPr>
        <p:sp>
          <p:nvSpPr>
            <p:cNvPr id="78" name="Oval 77">
              <a:extLst>
                <a:ext uri="{FF2B5EF4-FFF2-40B4-BE49-F238E27FC236}">
                  <a16:creationId xmlns:a16="http://schemas.microsoft.com/office/drawing/2014/main" id="{34E7EAFA-84FA-6440-BB09-8367AEE1FAEC}"/>
                </a:ext>
              </a:extLst>
            </p:cNvPr>
            <p:cNvSpPr/>
            <p:nvPr/>
          </p:nvSpPr>
          <p:spPr>
            <a:xfrm>
              <a:off x="1382351" y="3938979"/>
              <a:ext cx="492782" cy="492784"/>
            </a:xfrm>
            <a:prstGeom prst="ellipse">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79" name="Rectangle 78">
              <a:extLst>
                <a:ext uri="{FF2B5EF4-FFF2-40B4-BE49-F238E27FC236}">
                  <a16:creationId xmlns:a16="http://schemas.microsoft.com/office/drawing/2014/main" id="{57139811-8632-AB40-84A0-F58F5A138C28}"/>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4</a:t>
              </a:r>
            </a:p>
          </p:txBody>
        </p:sp>
      </p:grpSp>
      <p:sp>
        <p:nvSpPr>
          <p:cNvPr id="80" name="Rectangle 79">
            <a:extLst>
              <a:ext uri="{FF2B5EF4-FFF2-40B4-BE49-F238E27FC236}">
                <a16:creationId xmlns:a16="http://schemas.microsoft.com/office/drawing/2014/main" id="{EE63BD87-1145-194F-8CB5-7D3160D88046}"/>
              </a:ext>
            </a:extLst>
          </p:cNvPr>
          <p:cNvSpPr/>
          <p:nvPr/>
        </p:nvSpPr>
        <p:spPr>
          <a:xfrm>
            <a:off x="9054390" y="5560014"/>
            <a:ext cx="6331481" cy="4378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800" b="1">
                <a:solidFill>
                  <a:srgbClr val="54667A"/>
                </a:solidFill>
                <a:latin typeface="Community Light" panose="02000303040000020003" pitchFamily="2" charset="0"/>
              </a:rPr>
              <a:t>      Trabaja a gran escala.</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es-ES" sz="3200">
                <a:solidFill>
                  <a:srgbClr val="546779"/>
                </a:solidFill>
                <a:latin typeface="Community Light" panose="02000303040000020003" pitchFamily="2" charset="0"/>
              </a:rPr>
              <a:t>LinkedIn Learning permite a tu personal aprender a su ritmo, ya sea en ordenadores o dispositivos móviles, por una fracción del coste de la formación presencial. Por supuesto, esta última tiene cabida, aunque también se puede mejorar con el método de aula invertida a través de la formación online.</a:t>
            </a:r>
          </a:p>
        </p:txBody>
      </p:sp>
      <p:grpSp>
        <p:nvGrpSpPr>
          <p:cNvPr id="81" name="Group 80">
            <a:extLst>
              <a:ext uri="{FF2B5EF4-FFF2-40B4-BE49-F238E27FC236}">
                <a16:creationId xmlns:a16="http://schemas.microsoft.com/office/drawing/2014/main" id="{23D074A9-32B1-7441-BE5E-CFFB9A399E1A}"/>
              </a:ext>
            </a:extLst>
          </p:cNvPr>
          <p:cNvGrpSpPr/>
          <p:nvPr/>
        </p:nvGrpSpPr>
        <p:grpSpPr>
          <a:xfrm>
            <a:off x="9073261" y="5616704"/>
            <a:ext cx="492782" cy="492784"/>
            <a:chOff x="1382351" y="3938979"/>
            <a:chExt cx="492782" cy="492784"/>
          </a:xfrm>
        </p:grpSpPr>
        <p:sp>
          <p:nvSpPr>
            <p:cNvPr id="82" name="Oval 81">
              <a:extLst>
                <a:ext uri="{FF2B5EF4-FFF2-40B4-BE49-F238E27FC236}">
                  <a16:creationId xmlns:a16="http://schemas.microsoft.com/office/drawing/2014/main" id="{A1F251F6-E47E-764A-AA65-4277E5D99C96}"/>
                </a:ext>
              </a:extLst>
            </p:cNvPr>
            <p:cNvSpPr/>
            <p:nvPr/>
          </p:nvSpPr>
          <p:spPr>
            <a:xfrm>
              <a:off x="1382351" y="3938979"/>
              <a:ext cx="492782" cy="492784"/>
            </a:xfrm>
            <a:prstGeom prst="ellipse">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83" name="Rectangle 82">
              <a:extLst>
                <a:ext uri="{FF2B5EF4-FFF2-40B4-BE49-F238E27FC236}">
                  <a16:creationId xmlns:a16="http://schemas.microsoft.com/office/drawing/2014/main" id="{C9C10820-40BB-3B42-9974-F98705C0B2B7}"/>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5</a:t>
              </a:r>
            </a:p>
          </p:txBody>
        </p:sp>
      </p:grpSp>
      <p:sp>
        <p:nvSpPr>
          <p:cNvPr id="45" name="Rectangle 44">
            <a:extLst>
              <a:ext uri="{FF2B5EF4-FFF2-40B4-BE49-F238E27FC236}">
                <a16:creationId xmlns:a16="http://schemas.microsoft.com/office/drawing/2014/main" id="{2B85D194-9892-D544-99A5-DA528E4F76FF}"/>
              </a:ext>
            </a:extLst>
          </p:cNvPr>
          <p:cNvSpPr/>
          <p:nvPr/>
        </p:nvSpPr>
        <p:spPr>
          <a:xfrm>
            <a:off x="1280225" y="1692560"/>
            <a:ext cx="22020042" cy="1044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es-ES" sz="7500">
                <a:solidFill>
                  <a:srgbClr val="54667A"/>
                </a:solidFill>
                <a:latin typeface="Community Light"/>
                <a:cs typeface="Arial"/>
              </a:rPr>
              <a:t>¿Por qué? 5 ventajas de ofrecer LinkedIn Learning a tu personal.</a:t>
            </a:r>
          </a:p>
        </p:txBody>
      </p:sp>
      <p:sp>
        <p:nvSpPr>
          <p:cNvPr id="46" name="Rectangle 45">
            <a:extLst>
              <a:ext uri="{FF2B5EF4-FFF2-40B4-BE49-F238E27FC236}">
                <a16:creationId xmlns:a16="http://schemas.microsoft.com/office/drawing/2014/main" id="{70F13506-1A2D-4A4C-BFC2-FF8C93A06AAD}"/>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es-ES" sz="3400">
                <a:solidFill>
                  <a:srgbClr val="5B696B"/>
                </a:solidFill>
                <a:latin typeface="Community"/>
              </a:rPr>
              <a:t>Personal</a:t>
            </a:r>
          </a:p>
        </p:txBody>
      </p:sp>
      <p:sp>
        <p:nvSpPr>
          <p:cNvPr id="58" name="Oval 57">
            <a:extLst>
              <a:ext uri="{FF2B5EF4-FFF2-40B4-BE49-F238E27FC236}">
                <a16:creationId xmlns:a16="http://schemas.microsoft.com/office/drawing/2014/main" id="{048F0209-0D79-E148-AEFF-DFA4D34EF968}"/>
              </a:ext>
            </a:extLst>
          </p:cNvPr>
          <p:cNvSpPr/>
          <p:nvPr/>
        </p:nvSpPr>
        <p:spPr>
          <a:xfrm>
            <a:off x="1286846" y="962503"/>
            <a:ext cx="509013" cy="509015"/>
          </a:xfrm>
          <a:prstGeom prst="ellipse">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59" name="Rectangle 58">
            <a:extLst>
              <a:ext uri="{FF2B5EF4-FFF2-40B4-BE49-F238E27FC236}">
                <a16:creationId xmlns:a16="http://schemas.microsoft.com/office/drawing/2014/main" id="{D4FCE4B6-233B-C74B-B867-87C40D60D625}"/>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54667A"/>
                </a:solidFill>
                <a:latin typeface="Community" panose="02000303040000020003" pitchFamily="2" charset="0"/>
              </a:rPr>
              <a:t>5</a:t>
            </a:r>
          </a:p>
        </p:txBody>
      </p:sp>
      <p:sp>
        <p:nvSpPr>
          <p:cNvPr id="65" name="Rectangle 64">
            <a:extLst>
              <a:ext uri="{FF2B5EF4-FFF2-40B4-BE49-F238E27FC236}">
                <a16:creationId xmlns:a16="http://schemas.microsoft.com/office/drawing/2014/main" id="{95DAC6B1-B787-AA45-B024-17FC2DAA5CB0}"/>
              </a:ext>
            </a:extLst>
          </p:cNvPr>
          <p:cNvSpPr/>
          <p:nvPr/>
        </p:nvSpPr>
        <p:spPr>
          <a:xfrm>
            <a:off x="1346776" y="12762142"/>
            <a:ext cx="8551604" cy="335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dirty="0">
                <a:solidFill>
                  <a:srgbClr val="54667A"/>
                </a:solidFill>
                <a:latin typeface="Community Light" panose="02000303040000020003" pitchFamily="2" charset="0"/>
              </a:rPr>
              <a:t>* Fuente: </a:t>
            </a:r>
            <a:r>
              <a:rPr lang="es-ES" dirty="0">
                <a:solidFill>
                  <a:srgbClr val="54667A"/>
                </a:solidFill>
                <a:latin typeface="Community Light" panose="02000303040000020003" pitchFamily="2" charset="0"/>
                <a:hlinkClick r:id="rId4"/>
              </a:rPr>
              <a:t>Informe sobre formación en el lugar de trabajo (edición sobre enseñanza superior)</a:t>
            </a:r>
          </a:p>
        </p:txBody>
      </p:sp>
      <p:sp>
        <p:nvSpPr>
          <p:cNvPr id="87" name="Oval 86">
            <a:extLst>
              <a:ext uri="{FF2B5EF4-FFF2-40B4-BE49-F238E27FC236}">
                <a16:creationId xmlns:a16="http://schemas.microsoft.com/office/drawing/2014/main" id="{DD5446A8-BD45-2845-8984-ED1007F69474}"/>
              </a:ext>
            </a:extLst>
          </p:cNvPr>
          <p:cNvSpPr/>
          <p:nvPr/>
        </p:nvSpPr>
        <p:spPr>
          <a:xfrm>
            <a:off x="16725764" y="4520636"/>
            <a:ext cx="6342670" cy="6298460"/>
          </a:xfrm>
          <a:prstGeom prst="ellipse">
            <a:avLst/>
          </a:prstGeom>
          <a:solidFill>
            <a:srgbClr val="E9E5D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a:solidFill>
                <a:srgbClr val="FFFFFF"/>
              </a:solidFill>
              <a:latin typeface="Community" panose="02000303040000020003" pitchFamily="2" charset="0"/>
              <a:ea typeface="+mn-ea"/>
            </a:endParaRPr>
          </a:p>
        </p:txBody>
      </p:sp>
      <p:grpSp>
        <p:nvGrpSpPr>
          <p:cNvPr id="88" name="Group 87">
            <a:extLst>
              <a:ext uri="{FF2B5EF4-FFF2-40B4-BE49-F238E27FC236}">
                <a16:creationId xmlns:a16="http://schemas.microsoft.com/office/drawing/2014/main" id="{79BED178-1581-514A-9A16-8AC72DB8BD3D}"/>
              </a:ext>
            </a:extLst>
          </p:cNvPr>
          <p:cNvGrpSpPr/>
          <p:nvPr/>
        </p:nvGrpSpPr>
        <p:grpSpPr>
          <a:xfrm>
            <a:off x="17420382" y="5184451"/>
            <a:ext cx="4946350" cy="5664465"/>
            <a:chOff x="10245589" y="7133477"/>
            <a:chExt cx="3936461" cy="4507956"/>
          </a:xfrm>
        </p:grpSpPr>
        <p:sp>
          <p:nvSpPr>
            <p:cNvPr id="89" name="TextBox 88">
              <a:extLst>
                <a:ext uri="{FF2B5EF4-FFF2-40B4-BE49-F238E27FC236}">
                  <a16:creationId xmlns:a16="http://schemas.microsoft.com/office/drawing/2014/main" id="{E64E7CDF-E759-DF42-B118-83BEBC3275E3}"/>
                </a:ext>
              </a:extLst>
            </p:cNvPr>
            <p:cNvSpPr txBox="1"/>
            <p:nvPr/>
          </p:nvSpPr>
          <p:spPr>
            <a:xfrm>
              <a:off x="10245591" y="8604199"/>
              <a:ext cx="3936459" cy="3037234"/>
            </a:xfrm>
            <a:prstGeom prst="rect">
              <a:avLst/>
            </a:prstGeom>
          </p:spPr>
          <p:txBody>
            <a:bodyPr vert="horz" wrap="square" lIns="0" tIns="0" rIns="0" bIns="0" rtlCol="0">
              <a:spAutoFit/>
            </a:bodyPr>
            <a:lstStyle>
              <a:defPPr>
                <a:defRPr lang="en-US"/>
              </a:defPPr>
            </a:lstStyle>
            <a:p>
              <a:pPr algn="ctr" rtl="0"/>
              <a:r>
                <a:rPr lang="es-ES" sz="3400" dirty="0">
                  <a:solidFill>
                    <a:srgbClr val="546779"/>
                  </a:solidFill>
                  <a:latin typeface="Community Light" panose="02000303040000020003" pitchFamily="2" charset="0"/>
                </a:rPr>
                <a:t>La prioridad que encabeza la lista de 2020 para los desarrolladores profesionales en la enseñanza superior es impulsar la autoformación a través de soluciones en línea.*</a:t>
              </a:r>
              <a:br>
                <a:rPr lang="en-US" sz="3400" dirty="0">
                  <a:solidFill>
                    <a:srgbClr val="546779"/>
                  </a:solidFill>
                  <a:latin typeface="Community Light" panose="02000303040000020003" pitchFamily="2" charset="0"/>
                </a:rPr>
              </a:br>
              <a:endParaRPr lang="en-US" sz="3400" dirty="0">
                <a:solidFill>
                  <a:srgbClr val="546779"/>
                </a:solidFill>
                <a:latin typeface="Community Light" panose="02000303040000020003" pitchFamily="2" charset="0"/>
              </a:endParaRPr>
            </a:p>
            <a:p>
              <a:pPr algn="ctr"/>
              <a:endParaRPr lang="en-US" sz="3800" dirty="0">
                <a:solidFill>
                  <a:srgbClr val="546779"/>
                </a:solidFill>
                <a:latin typeface="Community Light" panose="02000303040000020003" pitchFamily="2" charset="0"/>
              </a:endParaRPr>
            </a:p>
            <a:p>
              <a:pPr algn="ctr"/>
              <a:endParaRPr lang="en-US" sz="4000" dirty="0">
                <a:solidFill>
                  <a:srgbClr val="546779"/>
                </a:solidFill>
                <a:latin typeface="Community Light" panose="02000303040000020003" pitchFamily="2" charset="0"/>
              </a:endParaRPr>
            </a:p>
          </p:txBody>
        </p:sp>
        <p:sp>
          <p:nvSpPr>
            <p:cNvPr id="90" name="TextBox 89">
              <a:extLst>
                <a:ext uri="{FF2B5EF4-FFF2-40B4-BE49-F238E27FC236}">
                  <a16:creationId xmlns:a16="http://schemas.microsoft.com/office/drawing/2014/main" id="{F440DC0C-1A7A-9C4B-BFD7-C518922AFB52}"/>
                </a:ext>
              </a:extLst>
            </p:cNvPr>
            <p:cNvSpPr txBox="1"/>
            <p:nvPr/>
          </p:nvSpPr>
          <p:spPr>
            <a:xfrm>
              <a:off x="10245589" y="7133477"/>
              <a:ext cx="3936461" cy="1592099"/>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es-ES" sz="13000">
                  <a:solidFill>
                    <a:srgbClr val="54667A"/>
                  </a:solidFill>
                  <a:latin typeface="Community Light" panose="02000303040000020003" pitchFamily="2" charset="0"/>
                  <a:cs typeface="AvenirNext LT Pro Regular"/>
                </a:rPr>
                <a:t>N.º 1</a:t>
              </a:r>
            </a:p>
          </p:txBody>
        </p:sp>
      </p:grpSp>
    </p:spTree>
    <p:extLst>
      <p:ext uri="{BB962C8B-B14F-4D97-AF65-F5344CB8AC3E}">
        <p14:creationId xmlns:p14="http://schemas.microsoft.com/office/powerpoint/2010/main" val="1063720596"/>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37" name="Rectangle 36">
            <a:extLst>
              <a:ext uri="{FF2B5EF4-FFF2-40B4-BE49-F238E27FC236}">
                <a16:creationId xmlns:a16="http://schemas.microsoft.com/office/drawing/2014/main" id="{3827FB32-A2AB-4143-A78E-E7749DD73118}"/>
              </a:ext>
            </a:extLst>
          </p:cNvPr>
          <p:cNvSpPr/>
          <p:nvPr/>
        </p:nvSpPr>
        <p:spPr>
          <a:xfrm>
            <a:off x="1329614" y="4616308"/>
            <a:ext cx="10466145" cy="49544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800" b="1" dirty="0">
                <a:solidFill>
                  <a:srgbClr val="54667A"/>
                </a:solidFill>
                <a:latin typeface="Community Light" panose="02000303040000020003" pitchFamily="2" charset="0"/>
              </a:rPr>
              <a:t>      Recomienda cursos.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es-ES" sz="3200" dirty="0">
                <a:solidFill>
                  <a:srgbClr val="546779"/>
                </a:solidFill>
                <a:latin typeface="Community Light" panose="02000303040000020003" pitchFamily="2" charset="0"/>
              </a:rPr>
              <a:t>¿Quieres fomentar la adopción de LinkedIn </a:t>
            </a:r>
            <a:r>
              <a:rPr lang="es-ES" sz="3200" dirty="0" err="1">
                <a:solidFill>
                  <a:srgbClr val="546779"/>
                </a:solidFill>
                <a:latin typeface="Community Light" panose="02000303040000020003" pitchFamily="2" charset="0"/>
              </a:rPr>
              <a:t>Learning</a:t>
            </a:r>
            <a:r>
              <a:rPr lang="es-ES" sz="3200" dirty="0">
                <a:solidFill>
                  <a:srgbClr val="546779"/>
                </a:solidFill>
                <a:latin typeface="Community Light" panose="02000303040000020003" pitchFamily="2" charset="0"/>
              </a:rPr>
              <a:t>? Recomendar un curso a todos los empleados como parte de una iniciativa global, como por ejemplo mejorar su bienestar, es una gran forma de invitarlos a usar la plataforma. Al recomendar o permitir que los gerentes de departamento asignen cursos relevantes a sus empleados, aunque no sean obligatorios, podrás impulsar la formación y abordar las necesidades de cualificación.</a:t>
            </a:r>
          </a:p>
          <a:p>
            <a:endParaRPr lang="en-US" sz="3100" dirty="0">
              <a:solidFill>
                <a:srgbClr val="546779"/>
              </a:solidFill>
              <a:latin typeface="Community Light" panose="02000303040000020003" pitchFamily="2" charset="0"/>
            </a:endParaRPr>
          </a:p>
          <a:p>
            <a:endParaRPr lang="en-US" sz="3100" dirty="0">
              <a:solidFill>
                <a:srgbClr val="546779"/>
              </a:solidFill>
              <a:latin typeface="Community Light" panose="02000303040000020003" pitchFamily="2" charset="0"/>
            </a:endParaRPr>
          </a:p>
        </p:txBody>
      </p:sp>
      <p:grpSp>
        <p:nvGrpSpPr>
          <p:cNvPr id="4" name="Group 3">
            <a:extLst>
              <a:ext uri="{FF2B5EF4-FFF2-40B4-BE49-F238E27FC236}">
                <a16:creationId xmlns:a16="http://schemas.microsoft.com/office/drawing/2014/main" id="{F08556D7-6ECB-A544-BBFF-9D58D6991289}"/>
              </a:ext>
            </a:extLst>
          </p:cNvPr>
          <p:cNvGrpSpPr/>
          <p:nvPr/>
        </p:nvGrpSpPr>
        <p:grpSpPr>
          <a:xfrm>
            <a:off x="1348485" y="4633241"/>
            <a:ext cx="492782" cy="492784"/>
            <a:chOff x="1382351" y="3938979"/>
            <a:chExt cx="492782" cy="492784"/>
          </a:xfrm>
        </p:grpSpPr>
        <p:sp>
          <p:nvSpPr>
            <p:cNvPr id="38" name="Oval 37">
              <a:extLst>
                <a:ext uri="{FF2B5EF4-FFF2-40B4-BE49-F238E27FC236}">
                  <a16:creationId xmlns:a16="http://schemas.microsoft.com/office/drawing/2014/main" id="{FF44862E-DF43-D14F-81C0-D6F3473DD9AD}"/>
                </a:ext>
              </a:extLst>
            </p:cNvPr>
            <p:cNvSpPr/>
            <p:nvPr/>
          </p:nvSpPr>
          <p:spPr>
            <a:xfrm>
              <a:off x="1382351" y="3938979"/>
              <a:ext cx="492782" cy="492784"/>
            </a:xfrm>
            <a:prstGeom prst="ellipse">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39" name="Rectangle 38">
              <a:extLst>
                <a:ext uri="{FF2B5EF4-FFF2-40B4-BE49-F238E27FC236}">
                  <a16:creationId xmlns:a16="http://schemas.microsoft.com/office/drawing/2014/main" id="{1CF3939A-D467-9F44-BAC5-C57E79B54B79}"/>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1</a:t>
              </a:r>
            </a:p>
          </p:txBody>
        </p:sp>
      </p:grpSp>
      <p:sp>
        <p:nvSpPr>
          <p:cNvPr id="45" name="Rectangle 44">
            <a:extLst>
              <a:ext uri="{FF2B5EF4-FFF2-40B4-BE49-F238E27FC236}">
                <a16:creationId xmlns:a16="http://schemas.microsoft.com/office/drawing/2014/main" id="{2B85D194-9892-D544-99A5-DA528E4F76FF}"/>
              </a:ext>
            </a:extLst>
          </p:cNvPr>
          <p:cNvSpPr/>
          <p:nvPr/>
        </p:nvSpPr>
        <p:spPr>
          <a:xfrm>
            <a:off x="1280225" y="1692559"/>
            <a:ext cx="22020042"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es-ES" sz="7500">
                <a:solidFill>
                  <a:srgbClr val="54667A"/>
                </a:solidFill>
                <a:latin typeface="Community Light"/>
                <a:cs typeface="Arial"/>
              </a:rPr>
              <a:t>¿Cómo? 4 estrategias para promover la autoformación entre tu personal.</a:t>
            </a:r>
          </a:p>
        </p:txBody>
      </p:sp>
      <p:sp>
        <p:nvSpPr>
          <p:cNvPr id="46" name="Rectangle 45">
            <a:extLst>
              <a:ext uri="{FF2B5EF4-FFF2-40B4-BE49-F238E27FC236}">
                <a16:creationId xmlns:a16="http://schemas.microsoft.com/office/drawing/2014/main" id="{70F13506-1A2D-4A4C-BFC2-FF8C93A06AAD}"/>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es-ES" sz="3400">
                <a:solidFill>
                  <a:srgbClr val="5B696B"/>
                </a:solidFill>
                <a:latin typeface="Community"/>
              </a:rPr>
              <a:t>Personal</a:t>
            </a:r>
          </a:p>
        </p:txBody>
      </p:sp>
      <p:sp>
        <p:nvSpPr>
          <p:cNvPr id="58" name="Oval 57">
            <a:extLst>
              <a:ext uri="{FF2B5EF4-FFF2-40B4-BE49-F238E27FC236}">
                <a16:creationId xmlns:a16="http://schemas.microsoft.com/office/drawing/2014/main" id="{048F0209-0D79-E148-AEFF-DFA4D34EF968}"/>
              </a:ext>
            </a:extLst>
          </p:cNvPr>
          <p:cNvSpPr/>
          <p:nvPr/>
        </p:nvSpPr>
        <p:spPr>
          <a:xfrm>
            <a:off x="1286846" y="962503"/>
            <a:ext cx="509013" cy="509015"/>
          </a:xfrm>
          <a:prstGeom prst="ellipse">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59" name="Rectangle 58">
            <a:extLst>
              <a:ext uri="{FF2B5EF4-FFF2-40B4-BE49-F238E27FC236}">
                <a16:creationId xmlns:a16="http://schemas.microsoft.com/office/drawing/2014/main" id="{D4FCE4B6-233B-C74B-B867-87C40D60D625}"/>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54667A"/>
                </a:solidFill>
                <a:latin typeface="Community" panose="02000303040000020003" pitchFamily="2" charset="0"/>
              </a:rPr>
              <a:t>5</a:t>
            </a:r>
          </a:p>
        </p:txBody>
      </p:sp>
      <p:sp>
        <p:nvSpPr>
          <p:cNvPr id="60" name="Rectangle 59">
            <a:extLst>
              <a:ext uri="{FF2B5EF4-FFF2-40B4-BE49-F238E27FC236}">
                <a16:creationId xmlns:a16="http://schemas.microsoft.com/office/drawing/2014/main" id="{1B96AB8A-2BE7-1B4B-81EA-C1C608106903}"/>
              </a:ext>
            </a:extLst>
          </p:cNvPr>
          <p:cNvSpPr/>
          <p:nvPr/>
        </p:nvSpPr>
        <p:spPr>
          <a:xfrm>
            <a:off x="1286846" y="10210798"/>
            <a:ext cx="21736360" cy="1959580"/>
          </a:xfrm>
          <a:prstGeom prst="rect">
            <a:avLst/>
          </a:prstGeom>
          <a:solidFill>
            <a:srgbClr val="E9E5D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770BA512-6FEA-EB41-8DE9-7080915F0773}"/>
              </a:ext>
            </a:extLst>
          </p:cNvPr>
          <p:cNvSpPr/>
          <p:nvPr/>
        </p:nvSpPr>
        <p:spPr>
          <a:xfrm>
            <a:off x="4201325" y="10572920"/>
            <a:ext cx="18199787" cy="1235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800" b="1">
                <a:solidFill>
                  <a:srgbClr val="54667A"/>
                </a:solidFill>
                <a:latin typeface="Community Light" panose="02000303040000020003" pitchFamily="2" charset="0"/>
              </a:rPr>
              <a:t>Según una encuesta realizada a 2000 profesionales, al personal le gustaría contar con una solución de formación online que ofrezca recomendaciones de cursos personalizadas.*</a:t>
            </a:r>
          </a:p>
          <a:p>
            <a:endParaRPr lang="en-US" sz="3800" b="1" dirty="0">
              <a:solidFill>
                <a:srgbClr val="54667A"/>
              </a:solidFill>
              <a:latin typeface="Community Light" panose="02000303040000020003" pitchFamily="2" charset="0"/>
            </a:endParaRPr>
          </a:p>
        </p:txBody>
      </p:sp>
      <p:sp>
        <p:nvSpPr>
          <p:cNvPr id="65" name="Rectangle 64">
            <a:extLst>
              <a:ext uri="{FF2B5EF4-FFF2-40B4-BE49-F238E27FC236}">
                <a16:creationId xmlns:a16="http://schemas.microsoft.com/office/drawing/2014/main" id="{95DAC6B1-B787-AA45-B024-17FC2DAA5CB0}"/>
              </a:ext>
            </a:extLst>
          </p:cNvPr>
          <p:cNvSpPr/>
          <p:nvPr/>
        </p:nvSpPr>
        <p:spPr>
          <a:xfrm>
            <a:off x="1286846" y="12365033"/>
            <a:ext cx="7407773" cy="445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a:solidFill>
                  <a:srgbClr val="54667A"/>
                </a:solidFill>
                <a:latin typeface="Community Light" panose="02000303040000020003" pitchFamily="2" charset="0"/>
              </a:rPr>
              <a:t>* Fuente: </a:t>
            </a:r>
            <a:r>
              <a:rPr lang="es-ES">
                <a:solidFill>
                  <a:srgbClr val="54667A"/>
                </a:solidFill>
                <a:latin typeface="Community Light" panose="02000303040000020003" pitchFamily="2" charset="0"/>
                <a:hlinkClick r:id="rId4"/>
              </a:rPr>
              <a:t>Informe sobre formación en el lugar de trabajo (edición sobre enseñanza superior)</a:t>
            </a:r>
          </a:p>
        </p:txBody>
      </p:sp>
      <p:sp>
        <p:nvSpPr>
          <p:cNvPr id="66" name="Rectangle 65">
            <a:extLst>
              <a:ext uri="{FF2B5EF4-FFF2-40B4-BE49-F238E27FC236}">
                <a16:creationId xmlns:a16="http://schemas.microsoft.com/office/drawing/2014/main" id="{05D62A4F-F3A7-474C-ADB6-BC2BE95EB2BF}"/>
              </a:ext>
            </a:extLst>
          </p:cNvPr>
          <p:cNvSpPr/>
          <p:nvPr/>
        </p:nvSpPr>
        <p:spPr>
          <a:xfrm>
            <a:off x="1532277" y="10443970"/>
            <a:ext cx="2797858" cy="168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10000" dirty="0">
                <a:solidFill>
                  <a:srgbClr val="54667A"/>
                </a:solidFill>
                <a:latin typeface="Community Light" panose="02000303040000020003" pitchFamily="2" charset="0"/>
              </a:rPr>
              <a:t>N.º 1</a:t>
            </a:r>
          </a:p>
        </p:txBody>
      </p:sp>
      <p:cxnSp>
        <p:nvCxnSpPr>
          <p:cNvPr id="6" name="Straight Connector 5">
            <a:extLst>
              <a:ext uri="{FF2B5EF4-FFF2-40B4-BE49-F238E27FC236}">
                <a16:creationId xmlns:a16="http://schemas.microsoft.com/office/drawing/2014/main" id="{682C616C-689F-0D4D-A8C0-9BEA3B6A8B11}"/>
              </a:ext>
            </a:extLst>
          </p:cNvPr>
          <p:cNvCxnSpPr>
            <a:cxnSpLocks/>
          </p:cNvCxnSpPr>
          <p:nvPr/>
        </p:nvCxnSpPr>
        <p:spPr>
          <a:xfrm>
            <a:off x="4024670" y="10572920"/>
            <a:ext cx="0" cy="1235336"/>
          </a:xfrm>
          <a:prstGeom prst="line">
            <a:avLst/>
          </a:prstGeom>
          <a:ln w="25400">
            <a:solidFill>
              <a:srgbClr val="54667A">
                <a:alpha val="40000"/>
              </a:srgbClr>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CB745CCE-A5FB-0E45-955C-2CD64E83B7DB}"/>
              </a:ext>
            </a:extLst>
          </p:cNvPr>
          <p:cNvSpPr/>
          <p:nvPr/>
        </p:nvSpPr>
        <p:spPr>
          <a:xfrm>
            <a:off x="12859510" y="4633241"/>
            <a:ext cx="9949690" cy="4133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800" b="1" dirty="0">
                <a:solidFill>
                  <a:srgbClr val="54667A"/>
                </a:solidFill>
                <a:latin typeface="Community Light" panose="02000303040000020003" pitchFamily="2" charset="0"/>
              </a:rPr>
              <a:t>      Aprovecha las iniciativas de desarrollo actuales.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es-ES" sz="3200" dirty="0">
                <a:solidFill>
                  <a:srgbClr val="546779"/>
                </a:solidFill>
                <a:latin typeface="Community Light" panose="02000303040000020003" pitchFamily="2" charset="0"/>
              </a:rPr>
              <a:t>¿Cuentas con un programa de liderazgo? ¿Un plan de orientación inicial? ¿Evaluaciones de rendimiento? Todos estos aspectos se pueden reforzar con la formación online. Además, cuando los empleados se familiarizan con la formación online a través de estos programas, hay más probabilidades de que sigan aprendiendo de forma autónoma.</a:t>
            </a:r>
          </a:p>
          <a:p>
            <a:endParaRPr lang="en-US" sz="3100" dirty="0">
              <a:solidFill>
                <a:srgbClr val="546779"/>
              </a:solidFill>
              <a:latin typeface="Community Light" panose="02000303040000020003" pitchFamily="2" charset="0"/>
            </a:endParaRPr>
          </a:p>
        </p:txBody>
      </p:sp>
      <p:grpSp>
        <p:nvGrpSpPr>
          <p:cNvPr id="56" name="Group 55">
            <a:extLst>
              <a:ext uri="{FF2B5EF4-FFF2-40B4-BE49-F238E27FC236}">
                <a16:creationId xmlns:a16="http://schemas.microsoft.com/office/drawing/2014/main" id="{797818DC-848E-1D4A-85E7-370003321FB3}"/>
              </a:ext>
            </a:extLst>
          </p:cNvPr>
          <p:cNvGrpSpPr/>
          <p:nvPr/>
        </p:nvGrpSpPr>
        <p:grpSpPr>
          <a:xfrm>
            <a:off x="12878380" y="4650174"/>
            <a:ext cx="492782" cy="492784"/>
            <a:chOff x="1382351" y="3938979"/>
            <a:chExt cx="492782" cy="492784"/>
          </a:xfrm>
        </p:grpSpPr>
        <p:sp>
          <p:nvSpPr>
            <p:cNvPr id="57" name="Oval 56">
              <a:extLst>
                <a:ext uri="{FF2B5EF4-FFF2-40B4-BE49-F238E27FC236}">
                  <a16:creationId xmlns:a16="http://schemas.microsoft.com/office/drawing/2014/main" id="{6284A747-D105-8349-A4BC-D8D65D829582}"/>
                </a:ext>
              </a:extLst>
            </p:cNvPr>
            <p:cNvSpPr/>
            <p:nvPr/>
          </p:nvSpPr>
          <p:spPr>
            <a:xfrm>
              <a:off x="1382351" y="3938979"/>
              <a:ext cx="492782" cy="492784"/>
            </a:xfrm>
            <a:prstGeom prst="ellipse">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62" name="Rectangle 61">
              <a:extLst>
                <a:ext uri="{FF2B5EF4-FFF2-40B4-BE49-F238E27FC236}">
                  <a16:creationId xmlns:a16="http://schemas.microsoft.com/office/drawing/2014/main" id="{FF27497C-9547-8A4B-84C1-92041FD74C85}"/>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2</a:t>
              </a:r>
            </a:p>
          </p:txBody>
        </p:sp>
      </p:grpSp>
    </p:spTree>
    <p:extLst>
      <p:ext uri="{BB962C8B-B14F-4D97-AF65-F5344CB8AC3E}">
        <p14:creationId xmlns:p14="http://schemas.microsoft.com/office/powerpoint/2010/main" val="967767295"/>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37" name="Rectangle 36">
            <a:extLst>
              <a:ext uri="{FF2B5EF4-FFF2-40B4-BE49-F238E27FC236}">
                <a16:creationId xmlns:a16="http://schemas.microsoft.com/office/drawing/2014/main" id="{3827FB32-A2AB-4143-A78E-E7749DD73118}"/>
              </a:ext>
            </a:extLst>
          </p:cNvPr>
          <p:cNvSpPr/>
          <p:nvPr/>
        </p:nvSpPr>
        <p:spPr>
          <a:xfrm>
            <a:off x="1329615" y="4616308"/>
            <a:ext cx="10163696" cy="435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800" b="1" dirty="0">
                <a:solidFill>
                  <a:srgbClr val="54667A"/>
                </a:solidFill>
                <a:latin typeface="Community Light" panose="02000303040000020003" pitchFamily="2" charset="0"/>
              </a:rPr>
              <a:t>      Anima a los gerentes a aprovecharla.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es-ES" sz="3200" dirty="0">
                <a:solidFill>
                  <a:srgbClr val="546779"/>
                </a:solidFill>
                <a:latin typeface="Community Light" panose="02000303040000020003" pitchFamily="2" charset="0"/>
              </a:rPr>
              <a:t>Tus gerentes disponen de información de primera mano sobre las aptitudes y carencias de sus empleados. Añádelos como administradores o responsables de contenido para que puedan asignar cursos a los empleados y abordar la falta de cualificación. Tanto la institución como los empleados saldrán ganando.</a:t>
            </a:r>
          </a:p>
        </p:txBody>
      </p:sp>
      <p:grpSp>
        <p:nvGrpSpPr>
          <p:cNvPr id="4" name="Group 3">
            <a:extLst>
              <a:ext uri="{FF2B5EF4-FFF2-40B4-BE49-F238E27FC236}">
                <a16:creationId xmlns:a16="http://schemas.microsoft.com/office/drawing/2014/main" id="{F08556D7-6ECB-A544-BBFF-9D58D6991289}"/>
              </a:ext>
            </a:extLst>
          </p:cNvPr>
          <p:cNvGrpSpPr/>
          <p:nvPr/>
        </p:nvGrpSpPr>
        <p:grpSpPr>
          <a:xfrm>
            <a:off x="1348485" y="4633241"/>
            <a:ext cx="492782" cy="492784"/>
            <a:chOff x="1382351" y="3938979"/>
            <a:chExt cx="492782" cy="492784"/>
          </a:xfrm>
        </p:grpSpPr>
        <p:sp>
          <p:nvSpPr>
            <p:cNvPr id="38" name="Oval 37">
              <a:extLst>
                <a:ext uri="{FF2B5EF4-FFF2-40B4-BE49-F238E27FC236}">
                  <a16:creationId xmlns:a16="http://schemas.microsoft.com/office/drawing/2014/main" id="{FF44862E-DF43-D14F-81C0-D6F3473DD9AD}"/>
                </a:ext>
              </a:extLst>
            </p:cNvPr>
            <p:cNvSpPr/>
            <p:nvPr/>
          </p:nvSpPr>
          <p:spPr>
            <a:xfrm>
              <a:off x="1382351" y="3938979"/>
              <a:ext cx="492782" cy="492784"/>
            </a:xfrm>
            <a:prstGeom prst="ellipse">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39" name="Rectangle 38">
              <a:extLst>
                <a:ext uri="{FF2B5EF4-FFF2-40B4-BE49-F238E27FC236}">
                  <a16:creationId xmlns:a16="http://schemas.microsoft.com/office/drawing/2014/main" id="{1CF3939A-D467-9F44-BAC5-C57E79B54B79}"/>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3</a:t>
              </a:r>
            </a:p>
          </p:txBody>
        </p:sp>
      </p:grpSp>
      <p:sp>
        <p:nvSpPr>
          <p:cNvPr id="45" name="Rectangle 44">
            <a:extLst>
              <a:ext uri="{FF2B5EF4-FFF2-40B4-BE49-F238E27FC236}">
                <a16:creationId xmlns:a16="http://schemas.microsoft.com/office/drawing/2014/main" id="{2B85D194-9892-D544-99A5-DA528E4F76FF}"/>
              </a:ext>
            </a:extLst>
          </p:cNvPr>
          <p:cNvSpPr/>
          <p:nvPr/>
        </p:nvSpPr>
        <p:spPr>
          <a:xfrm>
            <a:off x="1280225" y="1692559"/>
            <a:ext cx="22020042"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es-ES" sz="7500">
                <a:solidFill>
                  <a:srgbClr val="54667A"/>
                </a:solidFill>
                <a:latin typeface="Community Light"/>
                <a:cs typeface="Arial"/>
              </a:rPr>
              <a:t>¿Cómo? 4 estrategias para promover la autoformación entre tu personal.</a:t>
            </a:r>
          </a:p>
        </p:txBody>
      </p:sp>
      <p:sp>
        <p:nvSpPr>
          <p:cNvPr id="46" name="Rectangle 45">
            <a:extLst>
              <a:ext uri="{FF2B5EF4-FFF2-40B4-BE49-F238E27FC236}">
                <a16:creationId xmlns:a16="http://schemas.microsoft.com/office/drawing/2014/main" id="{70F13506-1A2D-4A4C-BFC2-FF8C93A06AAD}"/>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es-ES" sz="3400">
                <a:solidFill>
                  <a:srgbClr val="5B696B"/>
                </a:solidFill>
                <a:latin typeface="Community"/>
              </a:rPr>
              <a:t>Personal</a:t>
            </a:r>
          </a:p>
        </p:txBody>
      </p:sp>
      <p:sp>
        <p:nvSpPr>
          <p:cNvPr id="58" name="Oval 57">
            <a:extLst>
              <a:ext uri="{FF2B5EF4-FFF2-40B4-BE49-F238E27FC236}">
                <a16:creationId xmlns:a16="http://schemas.microsoft.com/office/drawing/2014/main" id="{048F0209-0D79-E148-AEFF-DFA4D34EF968}"/>
              </a:ext>
            </a:extLst>
          </p:cNvPr>
          <p:cNvSpPr/>
          <p:nvPr/>
        </p:nvSpPr>
        <p:spPr>
          <a:xfrm>
            <a:off x="1286846" y="962503"/>
            <a:ext cx="509013" cy="509015"/>
          </a:xfrm>
          <a:prstGeom prst="ellipse">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59" name="Rectangle 58">
            <a:extLst>
              <a:ext uri="{FF2B5EF4-FFF2-40B4-BE49-F238E27FC236}">
                <a16:creationId xmlns:a16="http://schemas.microsoft.com/office/drawing/2014/main" id="{D4FCE4B6-233B-C74B-B867-87C40D60D625}"/>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54667A"/>
                </a:solidFill>
                <a:latin typeface="Community" panose="02000303040000020003" pitchFamily="2" charset="0"/>
              </a:rPr>
              <a:t>5</a:t>
            </a:r>
          </a:p>
        </p:txBody>
      </p:sp>
      <p:sp>
        <p:nvSpPr>
          <p:cNvPr id="60" name="Rectangle 59">
            <a:extLst>
              <a:ext uri="{FF2B5EF4-FFF2-40B4-BE49-F238E27FC236}">
                <a16:creationId xmlns:a16="http://schemas.microsoft.com/office/drawing/2014/main" id="{1B96AB8A-2BE7-1B4B-81EA-C1C608106903}"/>
              </a:ext>
            </a:extLst>
          </p:cNvPr>
          <p:cNvSpPr/>
          <p:nvPr/>
        </p:nvSpPr>
        <p:spPr>
          <a:xfrm>
            <a:off x="1286846" y="10583332"/>
            <a:ext cx="21736360" cy="1806787"/>
          </a:xfrm>
          <a:prstGeom prst="rect">
            <a:avLst/>
          </a:prstGeom>
          <a:solidFill>
            <a:srgbClr val="E9E5D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770BA512-6FEA-EB41-8DE9-7080915F0773}"/>
              </a:ext>
            </a:extLst>
          </p:cNvPr>
          <p:cNvSpPr/>
          <p:nvPr/>
        </p:nvSpPr>
        <p:spPr>
          <a:xfrm>
            <a:off x="1681529" y="10909308"/>
            <a:ext cx="20719584" cy="674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800" b="1" dirty="0">
                <a:solidFill>
                  <a:srgbClr val="54667A"/>
                </a:solidFill>
                <a:latin typeface="Community Light" panose="02000303040000020003" pitchFamily="2" charset="0"/>
              </a:rPr>
              <a:t>Consulta más recomendaciones sobre desarrollo de personal en nuestra </a:t>
            </a:r>
            <a:br>
              <a:rPr lang="es-ES" sz="3800" b="1" dirty="0">
                <a:solidFill>
                  <a:srgbClr val="54667A"/>
                </a:solidFill>
                <a:latin typeface="Community Light" panose="02000303040000020003" pitchFamily="2" charset="0"/>
              </a:rPr>
            </a:br>
            <a:r>
              <a:rPr lang="es-ES" sz="3800" b="1" dirty="0">
                <a:solidFill>
                  <a:srgbClr val="54667A"/>
                </a:solidFill>
                <a:latin typeface="Community Light" panose="02000303040000020003" pitchFamily="2" charset="0"/>
                <a:hlinkClick r:id="rId4">
                  <a:extLst>
                    <a:ext uri="{A12FA001-AC4F-418D-AE19-62706E023703}">
                      <ahyp:hlinkClr xmlns:ahyp="http://schemas.microsoft.com/office/drawing/2018/hyperlinkcolor" val="tx"/>
                    </a:ext>
                  </a:extLst>
                </a:hlinkClick>
              </a:rPr>
              <a:t>Guía para fomentar el interés de los usuarios</a:t>
            </a:r>
            <a:r>
              <a:rPr lang="es-ES" sz="3800" b="1" dirty="0">
                <a:solidFill>
                  <a:srgbClr val="54667A"/>
                </a:solidFill>
                <a:latin typeface="Community Light" panose="02000303040000020003" pitchFamily="2" charset="0"/>
              </a:rPr>
              <a:t>. </a:t>
            </a:r>
          </a:p>
        </p:txBody>
      </p:sp>
      <p:sp>
        <p:nvSpPr>
          <p:cNvPr id="55" name="Rectangle 54">
            <a:extLst>
              <a:ext uri="{FF2B5EF4-FFF2-40B4-BE49-F238E27FC236}">
                <a16:creationId xmlns:a16="http://schemas.microsoft.com/office/drawing/2014/main" id="{CB745CCE-A5FB-0E45-955C-2CD64E83B7DB}"/>
              </a:ext>
            </a:extLst>
          </p:cNvPr>
          <p:cNvSpPr/>
          <p:nvPr/>
        </p:nvSpPr>
        <p:spPr>
          <a:xfrm>
            <a:off x="12859510" y="4633241"/>
            <a:ext cx="10163696" cy="3628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800" b="1" dirty="0">
                <a:solidFill>
                  <a:srgbClr val="54667A"/>
                </a:solidFill>
                <a:latin typeface="Community Light" panose="02000303040000020003" pitchFamily="2" charset="0"/>
              </a:rPr>
              <a:t>	 Da bombo a la formación.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es-ES" sz="3200" dirty="0">
                <a:solidFill>
                  <a:srgbClr val="546779"/>
                </a:solidFill>
                <a:latin typeface="Community Light" panose="02000303040000020003" pitchFamily="2" charset="0"/>
              </a:rPr>
              <a:t>Cuelga carteles que promuevan la formación por toda la oficina. Crea una </a:t>
            </a:r>
            <a:r>
              <a:rPr lang="es-ES" sz="3200" dirty="0" err="1">
                <a:solidFill>
                  <a:srgbClr val="546779"/>
                </a:solidFill>
                <a:latin typeface="Community Light" panose="02000303040000020003" pitchFamily="2" charset="0"/>
              </a:rPr>
              <a:t>newsletter</a:t>
            </a:r>
            <a:r>
              <a:rPr lang="es-ES" sz="3200" dirty="0">
                <a:solidFill>
                  <a:srgbClr val="546779"/>
                </a:solidFill>
                <a:latin typeface="Community Light" panose="02000303040000020003" pitchFamily="2" charset="0"/>
              </a:rPr>
              <a:t> que destaque los cursos pertinentes, como por ejemplo nuestros </a:t>
            </a:r>
            <a:r>
              <a:rPr lang="es-ES" sz="3200" dirty="0">
                <a:solidFill>
                  <a:srgbClr val="54667A"/>
                </a:solidFill>
                <a:latin typeface="Community Light" panose="02000303040000020003" pitchFamily="2" charset="0"/>
                <a:hlinkClick r:id="rId5">
                  <a:extLst>
                    <a:ext uri="{A12FA001-AC4F-418D-AE19-62706E023703}">
                      <ahyp:hlinkClr xmlns:ahyp="http://schemas.microsoft.com/office/drawing/2018/hyperlinkcolor" val="tx"/>
                    </a:ext>
                  </a:extLst>
                </a:hlinkClick>
              </a:rPr>
              <a:t>cursos de evaluación de rendimiento</a:t>
            </a:r>
            <a:r>
              <a:rPr lang="es-ES" sz="3200" dirty="0">
                <a:solidFill>
                  <a:srgbClr val="546779"/>
                </a:solidFill>
                <a:latin typeface="Community Light" panose="02000303040000020003" pitchFamily="2" charset="0"/>
              </a:rPr>
              <a:t> en la época de las evaluaciones. Prepara una competición para ver qué departamento aprende más. Este tipo de campañas animan a los empleados a dar prioridad al desarrollo.</a:t>
            </a:r>
          </a:p>
        </p:txBody>
      </p:sp>
      <p:grpSp>
        <p:nvGrpSpPr>
          <p:cNvPr id="56" name="Group 55">
            <a:extLst>
              <a:ext uri="{FF2B5EF4-FFF2-40B4-BE49-F238E27FC236}">
                <a16:creationId xmlns:a16="http://schemas.microsoft.com/office/drawing/2014/main" id="{797818DC-848E-1D4A-85E7-370003321FB3}"/>
              </a:ext>
            </a:extLst>
          </p:cNvPr>
          <p:cNvGrpSpPr/>
          <p:nvPr/>
        </p:nvGrpSpPr>
        <p:grpSpPr>
          <a:xfrm>
            <a:off x="12878380" y="4650174"/>
            <a:ext cx="492782" cy="492784"/>
            <a:chOff x="1382351" y="3938979"/>
            <a:chExt cx="492782" cy="492784"/>
          </a:xfrm>
        </p:grpSpPr>
        <p:sp>
          <p:nvSpPr>
            <p:cNvPr id="57" name="Oval 56">
              <a:extLst>
                <a:ext uri="{FF2B5EF4-FFF2-40B4-BE49-F238E27FC236}">
                  <a16:creationId xmlns:a16="http://schemas.microsoft.com/office/drawing/2014/main" id="{6284A747-D105-8349-A4BC-D8D65D829582}"/>
                </a:ext>
              </a:extLst>
            </p:cNvPr>
            <p:cNvSpPr/>
            <p:nvPr/>
          </p:nvSpPr>
          <p:spPr>
            <a:xfrm>
              <a:off x="1382351" y="3938979"/>
              <a:ext cx="492782" cy="492784"/>
            </a:xfrm>
            <a:prstGeom prst="ellipse">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62" name="Rectangle 61">
              <a:extLst>
                <a:ext uri="{FF2B5EF4-FFF2-40B4-BE49-F238E27FC236}">
                  <a16:creationId xmlns:a16="http://schemas.microsoft.com/office/drawing/2014/main" id="{FF27497C-9547-8A4B-84C1-92041FD74C85}"/>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4</a:t>
              </a:r>
            </a:p>
          </p:txBody>
        </p:sp>
      </p:grpSp>
    </p:spTree>
    <p:extLst>
      <p:ext uri="{BB962C8B-B14F-4D97-AF65-F5344CB8AC3E}">
        <p14:creationId xmlns:p14="http://schemas.microsoft.com/office/powerpoint/2010/main" val="2167844582"/>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
        <p:cNvGrpSpPr/>
        <p:nvPr/>
      </p:nvGrpSpPr>
      <p:grpSpPr>
        <a:xfrm>
          <a:off x="0" y="0"/>
          <a:ext cx="0" cy="0"/>
          <a:chOff x="0" y="0"/>
          <a:chExt cx="0" cy="0"/>
        </a:xfrm>
      </p:grpSpPr>
      <p:pic>
        <p:nvPicPr>
          <p:cNvPr id="88" name="MW_T" descr="1145704,C,27021,8ecefdcf-5617-4ae8-8f82-cdf5a637bba9,1" hidden="1"/>
          <p:cNvPicPr/>
          <p:nvPr/>
        </p:nvPicPr>
        <p:blipFill>
          <a:blip r:embed="rId3"/>
          <a:stretch>
            <a:fillRect/>
          </a:stretch>
        </p:blipFill>
        <p:spPr>
          <a:xfrm>
            <a:off x="1587" y="0"/>
            <a:ext cx="25400" cy="25400"/>
          </a:xfrm>
          <a:prstGeom prst="rect">
            <a:avLst/>
          </a:prstGeom>
        </p:spPr>
      </p:pic>
      <p:sp>
        <p:nvSpPr>
          <p:cNvPr id="23" name="Rectangle 22">
            <a:extLst>
              <a:ext uri="{FF2B5EF4-FFF2-40B4-BE49-F238E27FC236}">
                <a16:creationId xmlns:a16="http://schemas.microsoft.com/office/drawing/2014/main" id="{CD693C27-55FE-044D-952A-1BDF2B55A301}"/>
              </a:ext>
            </a:extLst>
          </p:cNvPr>
          <p:cNvSpPr/>
          <p:nvPr/>
        </p:nvSpPr>
        <p:spPr>
          <a:xfrm>
            <a:off x="-1" y="-11434"/>
            <a:ext cx="5367131" cy="13727433"/>
          </a:xfrm>
          <a:prstGeom prst="rect">
            <a:avLst/>
          </a:prstGeom>
          <a:solidFill>
            <a:srgbClr val="DBE6E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66875118-729F-BD45-AD9B-59E174440126}"/>
              </a:ext>
            </a:extLst>
          </p:cNvPr>
          <p:cNvGrpSpPr/>
          <p:nvPr/>
        </p:nvGrpSpPr>
        <p:grpSpPr>
          <a:xfrm>
            <a:off x="9048768" y="2222784"/>
            <a:ext cx="14428451" cy="9258996"/>
            <a:chOff x="9048768" y="2226364"/>
            <a:chExt cx="14428451" cy="9258996"/>
          </a:xfrm>
        </p:grpSpPr>
        <p:grpSp>
          <p:nvGrpSpPr>
            <p:cNvPr id="2" name="Group 1">
              <a:extLst>
                <a:ext uri="{FF2B5EF4-FFF2-40B4-BE49-F238E27FC236}">
                  <a16:creationId xmlns:a16="http://schemas.microsoft.com/office/drawing/2014/main" id="{E19C29ED-D770-4D46-BC05-92AC2CFB42F3}"/>
                </a:ext>
              </a:extLst>
            </p:cNvPr>
            <p:cNvGrpSpPr/>
            <p:nvPr/>
          </p:nvGrpSpPr>
          <p:grpSpPr>
            <a:xfrm>
              <a:off x="9048768" y="2226364"/>
              <a:ext cx="14428451" cy="7049084"/>
              <a:chOff x="9048768" y="3180898"/>
              <a:chExt cx="14428451" cy="7049084"/>
            </a:xfrm>
          </p:grpSpPr>
          <p:pic>
            <p:nvPicPr>
              <p:cNvPr id="19" name="Picture 18" descr="A close up of a sign&#10;&#10;Description automatically generated">
                <a:extLst>
                  <a:ext uri="{FF2B5EF4-FFF2-40B4-BE49-F238E27FC236}">
                    <a16:creationId xmlns:a16="http://schemas.microsoft.com/office/drawing/2014/main" id="{AEBF980F-0D59-7F4D-AD9A-014C7401FAD2}"/>
                  </a:ext>
                </a:extLst>
              </p:cNvPr>
              <p:cNvPicPr>
                <a:picLocks noChangeAspect="1"/>
              </p:cNvPicPr>
              <p:nvPr/>
            </p:nvPicPr>
            <p:blipFill>
              <a:blip r:embed="rId4"/>
              <a:stretch>
                <a:fillRect/>
              </a:stretch>
            </p:blipFill>
            <p:spPr>
              <a:xfrm>
                <a:off x="9048769" y="3180898"/>
                <a:ext cx="4954690" cy="680397"/>
              </a:xfrm>
              <a:prstGeom prst="rect">
                <a:avLst/>
              </a:prstGeom>
            </p:spPr>
          </p:pic>
          <p:sp>
            <p:nvSpPr>
              <p:cNvPr id="22" name="TextBox 21">
                <a:extLst>
                  <a:ext uri="{FF2B5EF4-FFF2-40B4-BE49-F238E27FC236}">
                    <a16:creationId xmlns:a16="http://schemas.microsoft.com/office/drawing/2014/main" id="{A96179BB-E6EC-B141-B2B8-B3E2DC57C711}"/>
                  </a:ext>
                </a:extLst>
              </p:cNvPr>
              <p:cNvSpPr txBox="1"/>
              <p:nvPr/>
            </p:nvSpPr>
            <p:spPr>
              <a:xfrm>
                <a:off x="9048768" y="4690004"/>
                <a:ext cx="14428451" cy="5539978"/>
              </a:xfrm>
              <a:prstGeom prst="rect">
                <a:avLst/>
              </a:prstGeom>
            </p:spPr>
            <p:txBody>
              <a:bodyPr vert="horz" wrap="square" lIns="0" tIns="0" rIns="0" bIns="0" rtlCol="0">
                <a:spAutoFit/>
              </a:bodyPr>
              <a:lstStyle>
                <a:defPPr>
                  <a:defRPr lang="en-US"/>
                </a:defPPr>
              </a:lstStyle>
              <a:p>
                <a:pPr defTabSz="1828514" rtl="0">
                  <a:spcBef>
                    <a:spcPct val="0"/>
                  </a:spcBef>
                  <a:spcAft>
                    <a:spcPct val="0"/>
                  </a:spcAft>
                  <a:defRPr/>
                </a:pPr>
                <a:r>
                  <a:rPr lang="es-ES" sz="3600" dirty="0">
                    <a:solidFill>
                      <a:srgbClr val="5E6869"/>
                    </a:solidFill>
                    <a:latin typeface="Community Light"/>
                    <a:cs typeface="Arial"/>
                  </a:rPr>
                  <a:t>LinkedIn </a:t>
                </a:r>
                <a:r>
                  <a:rPr lang="es-ES" sz="3600" dirty="0" err="1">
                    <a:solidFill>
                      <a:srgbClr val="5E6869"/>
                    </a:solidFill>
                    <a:latin typeface="Community Light"/>
                    <a:cs typeface="Arial"/>
                  </a:rPr>
                  <a:t>Learning</a:t>
                </a:r>
                <a:r>
                  <a:rPr lang="es-ES" sz="3600" dirty="0">
                    <a:solidFill>
                      <a:srgbClr val="5E6869"/>
                    </a:solidFill>
                    <a:latin typeface="Community Light"/>
                    <a:cs typeface="Arial"/>
                  </a:rPr>
                  <a:t> es la plataforma online número uno que ayuda a estudiantes, profesores y personal a desarrollar las aptitudes adecuadas y alcanzar sus objetivos. Combina un catálogo de más de 16.000 cursos actualizados con un aprendizaje dinámico, intuitivo y personalizado en siete idiomas. </a:t>
                </a:r>
              </a:p>
              <a:p>
                <a:pPr defTabSz="1828514">
                  <a:spcBef>
                    <a:spcPct val="0"/>
                  </a:spcBef>
                  <a:spcAft>
                    <a:spcPct val="0"/>
                  </a:spcAft>
                  <a:defRPr/>
                </a:pPr>
                <a:endParaRPr lang="en-US" sz="3600" dirty="0">
                  <a:solidFill>
                    <a:srgbClr val="5E6869"/>
                  </a:solidFill>
                  <a:latin typeface="Community Light"/>
                  <a:cs typeface="Arial"/>
                </a:endParaRPr>
              </a:p>
              <a:p>
                <a:pPr defTabSz="1828514" rtl="0">
                  <a:spcBef>
                    <a:spcPct val="0"/>
                  </a:spcBef>
                  <a:spcAft>
                    <a:spcPct val="0"/>
                  </a:spcAft>
                  <a:defRPr/>
                </a:pPr>
                <a:r>
                  <a:rPr lang="es-ES" sz="3600" dirty="0">
                    <a:solidFill>
                      <a:srgbClr val="5E6869"/>
                    </a:solidFill>
                    <a:latin typeface="Community Light"/>
                    <a:cs typeface="Arial"/>
                  </a:rPr>
                  <a:t>LinkedIn </a:t>
                </a:r>
                <a:r>
                  <a:rPr lang="es-ES" sz="3600" dirty="0" err="1">
                    <a:solidFill>
                      <a:srgbClr val="5E6869"/>
                    </a:solidFill>
                    <a:latin typeface="Community Light"/>
                    <a:cs typeface="Arial"/>
                  </a:rPr>
                  <a:t>Learning</a:t>
                </a:r>
                <a:r>
                  <a:rPr lang="es-ES" sz="3600" dirty="0">
                    <a:solidFill>
                      <a:srgbClr val="5E6869"/>
                    </a:solidFill>
                    <a:latin typeface="Community Light"/>
                    <a:cs typeface="Arial"/>
                  </a:rPr>
                  <a:t> también incluye información sobre aptitudes en tiempo real que ayuda a las instituciones a identificar carencias y entender dónde se contrata a los estudiantes tras graduarse. Consulta más información sobre cómo LinkedIn </a:t>
                </a:r>
                <a:r>
                  <a:rPr lang="es-ES" sz="3600" dirty="0" err="1">
                    <a:solidFill>
                      <a:srgbClr val="5E6869"/>
                    </a:solidFill>
                    <a:latin typeface="Community Light"/>
                    <a:cs typeface="Arial"/>
                  </a:rPr>
                  <a:t>Learning</a:t>
                </a:r>
                <a:r>
                  <a:rPr lang="es-ES" sz="3600" dirty="0">
                    <a:solidFill>
                      <a:srgbClr val="5E6869"/>
                    </a:solidFill>
                    <a:latin typeface="Community Light"/>
                    <a:cs typeface="Arial"/>
                  </a:rPr>
                  <a:t> puede ayudar a tu institución en </a:t>
                </a:r>
                <a:r>
                  <a:rPr lang="es-ES" sz="3600" dirty="0">
                    <a:solidFill>
                      <a:srgbClr val="0465C1"/>
                    </a:solidFill>
                    <a:latin typeface="Community Light"/>
                    <a:cs typeface="Arial"/>
                    <a:hlinkClick r:id="rId5"/>
                  </a:rPr>
                  <a:t>learning.linkedin.com/for-higher-education</a:t>
                </a:r>
                <a:r>
                  <a:rPr lang="es-ES" sz="3600" dirty="0">
                    <a:solidFill>
                      <a:srgbClr val="5E6869"/>
                    </a:solidFill>
                    <a:latin typeface="Community Light"/>
                    <a:cs typeface="Arial"/>
                  </a:rPr>
                  <a:t>.</a:t>
                </a:r>
              </a:p>
            </p:txBody>
          </p:sp>
        </p:grpSp>
        <p:sp>
          <p:nvSpPr>
            <p:cNvPr id="25" name="Rectangle 24">
              <a:extLst>
                <a:ext uri="{FF2B5EF4-FFF2-40B4-BE49-F238E27FC236}">
                  <a16:creationId xmlns:a16="http://schemas.microsoft.com/office/drawing/2014/main" id="{64EC34F8-B209-5B4C-AF32-8AA008D6E4EC}"/>
                </a:ext>
              </a:extLst>
            </p:cNvPr>
            <p:cNvSpPr/>
            <p:nvPr/>
          </p:nvSpPr>
          <p:spPr>
            <a:xfrm>
              <a:off x="9048769" y="9525780"/>
              <a:ext cx="13993852" cy="1959580"/>
            </a:xfrm>
            <a:prstGeom prst="rect">
              <a:avLst/>
            </a:prstGeom>
            <a:solidFill>
              <a:srgbClr val="DBE6E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1C6CDD27-A0A7-6747-8615-DBB5DF981876}"/>
                </a:ext>
              </a:extLst>
            </p:cNvPr>
            <p:cNvSpPr/>
            <p:nvPr/>
          </p:nvSpPr>
          <p:spPr>
            <a:xfrm>
              <a:off x="12560804" y="9795813"/>
              <a:ext cx="10070595" cy="10436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200" b="1" dirty="0">
                  <a:solidFill>
                    <a:srgbClr val="54667A"/>
                  </a:solidFill>
                  <a:latin typeface="Community Light" panose="02000303040000020003" pitchFamily="2" charset="0"/>
                </a:rPr>
                <a:t>de las principales universidades del QS </a:t>
              </a:r>
              <a:r>
                <a:rPr lang="es-ES" sz="3200" b="1" dirty="0" err="1">
                  <a:solidFill>
                    <a:srgbClr val="54667A"/>
                  </a:solidFill>
                  <a:latin typeface="Community Light" panose="02000303040000020003" pitchFamily="2" charset="0"/>
                </a:rPr>
                <a:t>World</a:t>
              </a:r>
              <a:r>
                <a:rPr lang="es-ES" sz="3200" b="1" dirty="0">
                  <a:solidFill>
                    <a:srgbClr val="54667A"/>
                  </a:solidFill>
                  <a:latin typeface="Community Light" panose="02000303040000020003" pitchFamily="2" charset="0"/>
                </a:rPr>
                <a:t> </a:t>
              </a:r>
              <a:r>
                <a:rPr lang="es-ES" sz="3200" b="1" dirty="0" err="1">
                  <a:solidFill>
                    <a:srgbClr val="54667A"/>
                  </a:solidFill>
                  <a:latin typeface="Community Light" panose="02000303040000020003" pitchFamily="2" charset="0"/>
                </a:rPr>
                <a:t>University</a:t>
              </a:r>
              <a:r>
                <a:rPr lang="es-ES" sz="3200" b="1" dirty="0">
                  <a:solidFill>
                    <a:srgbClr val="54667A"/>
                  </a:solidFill>
                  <a:latin typeface="Community Light" panose="02000303040000020003" pitchFamily="2" charset="0"/>
                </a:rPr>
                <a:t> Ranking colaboran con LinkedIn para mejorar las oportunidades de los estudiantes</a:t>
              </a:r>
            </a:p>
          </p:txBody>
        </p:sp>
        <p:sp>
          <p:nvSpPr>
            <p:cNvPr id="27" name="Rectangle 26">
              <a:extLst>
                <a:ext uri="{FF2B5EF4-FFF2-40B4-BE49-F238E27FC236}">
                  <a16:creationId xmlns:a16="http://schemas.microsoft.com/office/drawing/2014/main" id="{98713F2B-7E10-7D4C-B73F-6C27A9280254}"/>
                </a:ext>
              </a:extLst>
            </p:cNvPr>
            <p:cNvSpPr/>
            <p:nvPr/>
          </p:nvSpPr>
          <p:spPr>
            <a:xfrm>
              <a:off x="9484625" y="9773869"/>
              <a:ext cx="3076179" cy="146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10000" dirty="0">
                  <a:solidFill>
                    <a:srgbClr val="0465C1"/>
                  </a:solidFill>
                  <a:latin typeface="Community Light" panose="02000303040000020003" pitchFamily="2" charset="0"/>
                </a:rPr>
                <a:t>58 %</a:t>
              </a:r>
            </a:p>
          </p:txBody>
        </p:sp>
        <p:cxnSp>
          <p:nvCxnSpPr>
            <p:cNvPr id="28" name="Straight Connector 27">
              <a:extLst>
                <a:ext uri="{FF2B5EF4-FFF2-40B4-BE49-F238E27FC236}">
                  <a16:creationId xmlns:a16="http://schemas.microsoft.com/office/drawing/2014/main" id="{2E9F45D9-6DD3-8C4E-A72E-B76D2FC41591}"/>
                </a:ext>
              </a:extLst>
            </p:cNvPr>
            <p:cNvCxnSpPr>
              <a:cxnSpLocks/>
            </p:cNvCxnSpPr>
            <p:nvPr/>
          </p:nvCxnSpPr>
          <p:spPr>
            <a:xfrm>
              <a:off x="12174114" y="9887902"/>
              <a:ext cx="0" cy="1235336"/>
            </a:xfrm>
            <a:prstGeom prst="line">
              <a:avLst/>
            </a:prstGeom>
            <a:ln w="25400">
              <a:solidFill>
                <a:srgbClr val="54667A">
                  <a:alpha val="40000"/>
                </a:srgbClr>
              </a:solidFill>
            </a:ln>
          </p:spPr>
          <p:style>
            <a:lnRef idx="1">
              <a:schemeClr val="accent1"/>
            </a:lnRef>
            <a:fillRef idx="0">
              <a:schemeClr val="accent1"/>
            </a:fillRef>
            <a:effectRef idx="0">
              <a:schemeClr val="accent1"/>
            </a:effectRef>
            <a:fontRef idx="minor">
              <a:schemeClr val="tx1"/>
            </a:fontRef>
          </p:style>
        </p:cxnSp>
      </p:grpSp>
      <p:pic>
        <p:nvPicPr>
          <p:cNvPr id="30" name="Picture 29">
            <a:extLst>
              <a:ext uri="{FF2B5EF4-FFF2-40B4-BE49-F238E27FC236}">
                <a16:creationId xmlns:a16="http://schemas.microsoft.com/office/drawing/2014/main" id="{1A584D61-5AED-DE4B-B282-14CFAB1A5A90}"/>
              </a:ext>
            </a:extLst>
          </p:cNvPr>
          <p:cNvPicPr>
            <a:picLocks noChangeAspect="1"/>
          </p:cNvPicPr>
          <p:nvPr/>
        </p:nvPicPr>
        <p:blipFill>
          <a:blip r:embed="rId6"/>
          <a:stretch>
            <a:fillRect/>
          </a:stretch>
        </p:blipFill>
        <p:spPr>
          <a:xfrm flipH="1">
            <a:off x="-882775" y="2222784"/>
            <a:ext cx="9278184" cy="9278184"/>
          </a:xfrm>
          <a:prstGeom prst="ellipse">
            <a:avLst/>
          </a:prstGeom>
        </p:spPr>
      </p:pic>
    </p:spTree>
    <p:extLst>
      <p:ext uri="{BB962C8B-B14F-4D97-AF65-F5344CB8AC3E}">
        <p14:creationId xmlns:p14="http://schemas.microsoft.com/office/powerpoint/2010/main" val="82000870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
        <p:cNvGrpSpPr/>
        <p:nvPr/>
      </p:nvGrpSpPr>
      <p:grpSpPr>
        <a:xfrm>
          <a:off x="0" y="0"/>
          <a:ext cx="0" cy="0"/>
          <a:chOff x="0" y="0"/>
          <a:chExt cx="0" cy="0"/>
        </a:xfrm>
      </p:grpSpPr>
      <p:pic>
        <p:nvPicPr>
          <p:cNvPr id="22" name="Picture 21" descr="A close up of a sign&#10;&#10;Description automatically generated">
            <a:extLst>
              <a:ext uri="{FF2B5EF4-FFF2-40B4-BE49-F238E27FC236}">
                <a16:creationId xmlns:a16="http://schemas.microsoft.com/office/drawing/2014/main" id="{607434E2-CE74-2C40-985D-99BF070A97B2}"/>
              </a:ext>
            </a:extLst>
          </p:cNvPr>
          <p:cNvPicPr>
            <a:picLocks noChangeAspect="1"/>
          </p:cNvPicPr>
          <p:nvPr/>
        </p:nvPicPr>
        <p:blipFill>
          <a:blip r:embed="rId3"/>
          <a:stretch>
            <a:fillRect/>
          </a:stretch>
        </p:blipFill>
        <p:spPr>
          <a:xfrm>
            <a:off x="20933824" y="12811147"/>
            <a:ext cx="2090791" cy="287116"/>
          </a:xfrm>
          <a:prstGeom prst="rect">
            <a:avLst/>
          </a:prstGeom>
        </p:spPr>
      </p:pic>
      <p:grpSp>
        <p:nvGrpSpPr>
          <p:cNvPr id="7" name="Group 6">
            <a:extLst>
              <a:ext uri="{FF2B5EF4-FFF2-40B4-BE49-F238E27FC236}">
                <a16:creationId xmlns:a16="http://schemas.microsoft.com/office/drawing/2014/main" id="{AD02ADDB-EA3D-A24F-8B0D-22D23DE9E203}"/>
              </a:ext>
            </a:extLst>
          </p:cNvPr>
          <p:cNvGrpSpPr/>
          <p:nvPr/>
        </p:nvGrpSpPr>
        <p:grpSpPr>
          <a:xfrm>
            <a:off x="7953265" y="2442734"/>
            <a:ext cx="15070425" cy="8830529"/>
            <a:chOff x="9008422" y="2979101"/>
            <a:chExt cx="14015268" cy="8212259"/>
          </a:xfrm>
        </p:grpSpPr>
        <p:grpSp>
          <p:nvGrpSpPr>
            <p:cNvPr id="5" name="Group 4">
              <a:extLst>
                <a:ext uri="{FF2B5EF4-FFF2-40B4-BE49-F238E27FC236}">
                  <a16:creationId xmlns:a16="http://schemas.microsoft.com/office/drawing/2014/main" id="{FBAC40C7-C644-EA4A-AD3E-34C81FD9C36A}"/>
                </a:ext>
              </a:extLst>
            </p:cNvPr>
            <p:cNvGrpSpPr/>
            <p:nvPr/>
          </p:nvGrpSpPr>
          <p:grpSpPr>
            <a:xfrm>
              <a:off x="9008422" y="2979101"/>
              <a:ext cx="14015268" cy="8212259"/>
              <a:chOff x="20621492" y="2979101"/>
              <a:chExt cx="14015268" cy="8212259"/>
            </a:xfrm>
          </p:grpSpPr>
          <p:sp>
            <p:nvSpPr>
              <p:cNvPr id="27" name="Freeform 26">
                <a:extLst>
                  <a:ext uri="{FF2B5EF4-FFF2-40B4-BE49-F238E27FC236}">
                    <a16:creationId xmlns:a16="http://schemas.microsoft.com/office/drawing/2014/main" id="{60E4D21A-7F0C-854C-B330-302410388D44}"/>
                  </a:ext>
                </a:extLst>
              </p:cNvPr>
              <p:cNvSpPr/>
              <p:nvPr/>
            </p:nvSpPr>
            <p:spPr>
              <a:xfrm>
                <a:off x="26424504" y="4179975"/>
                <a:ext cx="2409244" cy="5810514"/>
              </a:xfrm>
              <a:custGeom>
                <a:avLst/>
                <a:gdLst>
                  <a:gd name="connsiteX0" fmla="*/ 1204622 w 2409244"/>
                  <a:gd name="connsiteY0" fmla="*/ 0 h 5810514"/>
                  <a:gd name="connsiteX1" fmla="*/ 1206588 w 2409244"/>
                  <a:gd name="connsiteY1" fmla="*/ 1786 h 5810514"/>
                  <a:gd name="connsiteX2" fmla="*/ 2409244 w 2409244"/>
                  <a:gd name="connsiteY2" fmla="*/ 2905257 h 5810514"/>
                  <a:gd name="connsiteX3" fmla="*/ 1206588 w 2409244"/>
                  <a:gd name="connsiteY3" fmla="*/ 5808729 h 5810514"/>
                  <a:gd name="connsiteX4" fmla="*/ 1204622 w 2409244"/>
                  <a:gd name="connsiteY4" fmla="*/ 5810514 h 5810514"/>
                  <a:gd name="connsiteX5" fmla="*/ 1202656 w 2409244"/>
                  <a:gd name="connsiteY5" fmla="*/ 5808728 h 5810514"/>
                  <a:gd name="connsiteX6" fmla="*/ 0 w 2409244"/>
                  <a:gd name="connsiteY6" fmla="*/ 2905256 h 5810514"/>
                  <a:gd name="connsiteX7" fmla="*/ 1202656 w 2409244"/>
                  <a:gd name="connsiteY7" fmla="*/ 1785 h 5810514"/>
                  <a:gd name="connsiteX8" fmla="*/ 1204622 w 2409244"/>
                  <a:gd name="connsiteY8" fmla="*/ 0 h 581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9244" h="5810514">
                    <a:moveTo>
                      <a:pt x="1204622" y="0"/>
                    </a:moveTo>
                    <a:lnTo>
                      <a:pt x="1206588" y="1786"/>
                    </a:lnTo>
                    <a:cubicBezTo>
                      <a:pt x="1949650" y="744849"/>
                      <a:pt x="2409244" y="1771381"/>
                      <a:pt x="2409244" y="2905257"/>
                    </a:cubicBezTo>
                    <a:cubicBezTo>
                      <a:pt x="2409244" y="4039133"/>
                      <a:pt x="1949650" y="5065665"/>
                      <a:pt x="1206588" y="5808729"/>
                    </a:cubicBezTo>
                    <a:lnTo>
                      <a:pt x="1204622" y="5810514"/>
                    </a:lnTo>
                    <a:lnTo>
                      <a:pt x="1202656" y="5808728"/>
                    </a:lnTo>
                    <a:cubicBezTo>
                      <a:pt x="459594" y="5065664"/>
                      <a:pt x="0" y="4039132"/>
                      <a:pt x="0" y="2905256"/>
                    </a:cubicBezTo>
                    <a:cubicBezTo>
                      <a:pt x="0" y="1771380"/>
                      <a:pt x="459594" y="744848"/>
                      <a:pt x="1202656" y="1785"/>
                    </a:cubicBezTo>
                    <a:lnTo>
                      <a:pt x="1204622" y="0"/>
                    </a:lnTo>
                    <a:close/>
                  </a:path>
                </a:pathLst>
              </a:custGeom>
              <a:solidFill>
                <a:srgbClr val="81932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25">
                <a:extLst>
                  <a:ext uri="{FF2B5EF4-FFF2-40B4-BE49-F238E27FC236}">
                    <a16:creationId xmlns:a16="http://schemas.microsoft.com/office/drawing/2014/main" id="{D3895484-E134-9C49-9551-1E51CF933D7D}"/>
                  </a:ext>
                </a:extLst>
              </p:cNvPr>
              <p:cNvSpPr/>
              <p:nvPr/>
            </p:nvSpPr>
            <p:spPr>
              <a:xfrm>
                <a:off x="27629126" y="2979101"/>
                <a:ext cx="7007634" cy="8212258"/>
              </a:xfrm>
              <a:custGeom>
                <a:avLst/>
                <a:gdLst>
                  <a:gd name="connsiteX0" fmla="*/ 2901506 w 7007634"/>
                  <a:gd name="connsiteY0" fmla="*/ 0 h 8212258"/>
                  <a:gd name="connsiteX1" fmla="*/ 7007634 w 7007634"/>
                  <a:gd name="connsiteY1" fmla="*/ 4106129 h 8212258"/>
                  <a:gd name="connsiteX2" fmla="*/ 2901506 w 7007634"/>
                  <a:gd name="connsiteY2" fmla="*/ 8212258 h 8212258"/>
                  <a:gd name="connsiteX3" fmla="*/ 289626 w 7007634"/>
                  <a:gd name="connsiteY3" fmla="*/ 7274618 h 8212258"/>
                  <a:gd name="connsiteX4" fmla="*/ 0 w 7007634"/>
                  <a:gd name="connsiteY4" fmla="*/ 7011387 h 8212258"/>
                  <a:gd name="connsiteX5" fmla="*/ 1966 w 7007634"/>
                  <a:gd name="connsiteY5" fmla="*/ 7009602 h 8212258"/>
                  <a:gd name="connsiteX6" fmla="*/ 1204622 w 7007634"/>
                  <a:gd name="connsiteY6" fmla="*/ 4106130 h 8212258"/>
                  <a:gd name="connsiteX7" fmla="*/ 1966 w 7007634"/>
                  <a:gd name="connsiteY7" fmla="*/ 1202659 h 8212258"/>
                  <a:gd name="connsiteX8" fmla="*/ 0 w 7007634"/>
                  <a:gd name="connsiteY8" fmla="*/ 1200873 h 8212258"/>
                  <a:gd name="connsiteX9" fmla="*/ 289626 w 7007634"/>
                  <a:gd name="connsiteY9" fmla="*/ 937640 h 8212258"/>
                  <a:gd name="connsiteX10" fmla="*/ 2901506 w 7007634"/>
                  <a:gd name="connsiteY10" fmla="*/ 0 h 821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07634" h="8212258">
                    <a:moveTo>
                      <a:pt x="2901506" y="0"/>
                    </a:moveTo>
                    <a:cubicBezTo>
                      <a:pt x="5169258" y="0"/>
                      <a:pt x="7007634" y="1838377"/>
                      <a:pt x="7007634" y="4106129"/>
                    </a:cubicBezTo>
                    <a:cubicBezTo>
                      <a:pt x="7007634" y="6373881"/>
                      <a:pt x="5169258" y="8212258"/>
                      <a:pt x="2901506" y="8212258"/>
                    </a:cubicBezTo>
                    <a:cubicBezTo>
                      <a:pt x="1909364" y="8212258"/>
                      <a:pt x="999408" y="7860381"/>
                      <a:pt x="289626" y="7274618"/>
                    </a:cubicBezTo>
                    <a:lnTo>
                      <a:pt x="0" y="7011387"/>
                    </a:lnTo>
                    <a:lnTo>
                      <a:pt x="1966" y="7009602"/>
                    </a:lnTo>
                    <a:cubicBezTo>
                      <a:pt x="745028" y="6266538"/>
                      <a:pt x="1204622" y="5240006"/>
                      <a:pt x="1204622" y="4106130"/>
                    </a:cubicBezTo>
                    <a:cubicBezTo>
                      <a:pt x="1204622" y="2972254"/>
                      <a:pt x="745028" y="1945722"/>
                      <a:pt x="1966" y="1202659"/>
                    </a:cubicBezTo>
                    <a:lnTo>
                      <a:pt x="0" y="1200873"/>
                    </a:lnTo>
                    <a:lnTo>
                      <a:pt x="289626" y="937640"/>
                    </a:lnTo>
                    <a:cubicBezTo>
                      <a:pt x="999408" y="351877"/>
                      <a:pt x="1909364" y="0"/>
                      <a:pt x="2901506" y="0"/>
                    </a:cubicBezTo>
                    <a:close/>
                  </a:path>
                </a:pathLst>
              </a:custGeom>
              <a:solidFill>
                <a:srgbClr val="D6EB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577C280B-5F4E-9E4E-8309-11A6235885E0}"/>
                  </a:ext>
                </a:extLst>
              </p:cNvPr>
              <p:cNvSpPr/>
              <p:nvPr/>
            </p:nvSpPr>
            <p:spPr>
              <a:xfrm>
                <a:off x="20621492" y="2979102"/>
                <a:ext cx="7007634" cy="8212258"/>
              </a:xfrm>
              <a:custGeom>
                <a:avLst/>
                <a:gdLst>
                  <a:gd name="connsiteX0" fmla="*/ 4106128 w 7007634"/>
                  <a:gd name="connsiteY0" fmla="*/ 0 h 8212258"/>
                  <a:gd name="connsiteX1" fmla="*/ 6718008 w 7007634"/>
                  <a:gd name="connsiteY1" fmla="*/ 937640 h 8212258"/>
                  <a:gd name="connsiteX2" fmla="*/ 7007634 w 7007634"/>
                  <a:gd name="connsiteY2" fmla="*/ 1200872 h 8212258"/>
                  <a:gd name="connsiteX3" fmla="*/ 7005668 w 7007634"/>
                  <a:gd name="connsiteY3" fmla="*/ 1202657 h 8212258"/>
                  <a:gd name="connsiteX4" fmla="*/ 5803012 w 7007634"/>
                  <a:gd name="connsiteY4" fmla="*/ 4106128 h 8212258"/>
                  <a:gd name="connsiteX5" fmla="*/ 7005668 w 7007634"/>
                  <a:gd name="connsiteY5" fmla="*/ 7009600 h 8212258"/>
                  <a:gd name="connsiteX6" fmla="*/ 7007634 w 7007634"/>
                  <a:gd name="connsiteY6" fmla="*/ 7011386 h 8212258"/>
                  <a:gd name="connsiteX7" fmla="*/ 6718008 w 7007634"/>
                  <a:gd name="connsiteY7" fmla="*/ 7274618 h 8212258"/>
                  <a:gd name="connsiteX8" fmla="*/ 4106128 w 7007634"/>
                  <a:gd name="connsiteY8" fmla="*/ 8212258 h 8212258"/>
                  <a:gd name="connsiteX9" fmla="*/ 0 w 7007634"/>
                  <a:gd name="connsiteY9" fmla="*/ 4106129 h 8212258"/>
                  <a:gd name="connsiteX10" fmla="*/ 4106128 w 7007634"/>
                  <a:gd name="connsiteY10" fmla="*/ 0 h 821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07634" h="8212258">
                    <a:moveTo>
                      <a:pt x="4106128" y="0"/>
                    </a:moveTo>
                    <a:cubicBezTo>
                      <a:pt x="5098270" y="0"/>
                      <a:pt x="6008226" y="351877"/>
                      <a:pt x="6718008" y="937640"/>
                    </a:cubicBezTo>
                    <a:lnTo>
                      <a:pt x="7007634" y="1200872"/>
                    </a:lnTo>
                    <a:lnTo>
                      <a:pt x="7005668" y="1202657"/>
                    </a:lnTo>
                    <a:cubicBezTo>
                      <a:pt x="6262606" y="1945720"/>
                      <a:pt x="5803012" y="2972252"/>
                      <a:pt x="5803012" y="4106128"/>
                    </a:cubicBezTo>
                    <a:cubicBezTo>
                      <a:pt x="5803012" y="5240004"/>
                      <a:pt x="6262606" y="6266536"/>
                      <a:pt x="7005668" y="7009600"/>
                    </a:cubicBezTo>
                    <a:lnTo>
                      <a:pt x="7007634" y="7011386"/>
                    </a:lnTo>
                    <a:lnTo>
                      <a:pt x="6718008" y="7274618"/>
                    </a:lnTo>
                    <a:cubicBezTo>
                      <a:pt x="6008226" y="7860381"/>
                      <a:pt x="5098270" y="8212258"/>
                      <a:pt x="4106128" y="8212258"/>
                    </a:cubicBezTo>
                    <a:cubicBezTo>
                      <a:pt x="1838376" y="8212258"/>
                      <a:pt x="0" y="6373881"/>
                      <a:pt x="0" y="4106129"/>
                    </a:cubicBezTo>
                    <a:cubicBezTo>
                      <a:pt x="0" y="1838377"/>
                      <a:pt x="1838376" y="0"/>
                      <a:pt x="4106128" y="0"/>
                    </a:cubicBezTo>
                    <a:close/>
                  </a:path>
                </a:pathLst>
              </a:custGeom>
              <a:solidFill>
                <a:srgbClr val="D6EB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Rectangle 5">
              <a:extLst>
                <a:ext uri="{FF2B5EF4-FFF2-40B4-BE49-F238E27FC236}">
                  <a16:creationId xmlns:a16="http://schemas.microsoft.com/office/drawing/2014/main" id="{1E3654E1-DD7F-DE49-8734-A0E7B9732FC5}"/>
                </a:ext>
              </a:extLst>
            </p:cNvPr>
            <p:cNvSpPr/>
            <p:nvPr/>
          </p:nvSpPr>
          <p:spPr>
            <a:xfrm>
              <a:off x="17992498" y="4136114"/>
              <a:ext cx="4151957" cy="5728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es-ES" sz="4400" dirty="0">
                  <a:solidFill>
                    <a:srgbClr val="44702D"/>
                  </a:solidFill>
                  <a:latin typeface="Community" panose="02000303040000020003" pitchFamily="2" charset="0"/>
                </a:rPr>
                <a:t>Puntos fuertes </a:t>
              </a:r>
              <a:br>
                <a:rPr lang="es-ES" sz="4400" dirty="0">
                  <a:solidFill>
                    <a:srgbClr val="44702D"/>
                  </a:solidFill>
                  <a:latin typeface="Community" panose="02000303040000020003" pitchFamily="2" charset="0"/>
                </a:rPr>
              </a:br>
              <a:r>
                <a:rPr lang="es-ES" sz="4400" dirty="0">
                  <a:solidFill>
                    <a:srgbClr val="44702D"/>
                  </a:solidFill>
                  <a:latin typeface="Community" panose="02000303040000020003" pitchFamily="2" charset="0"/>
                </a:rPr>
                <a:t>de LinkedIn:</a:t>
              </a:r>
            </a:p>
            <a:p>
              <a:endParaRPr lang="en-US" dirty="0">
                <a:solidFill>
                  <a:srgbClr val="0664C3"/>
                </a:solidFill>
                <a:latin typeface="Community" panose="02000303040000020003" pitchFamily="2" charset="0"/>
              </a:endParaRPr>
            </a:p>
            <a:p>
              <a:pPr marL="292100" indent="-292100">
                <a:buFont typeface="Arial" panose="020B0604020202020204" pitchFamily="34" charset="0"/>
                <a:buChar char="•"/>
              </a:pPr>
              <a:r>
                <a:rPr lang="es-ES" sz="3000" dirty="0">
                  <a:solidFill>
                    <a:srgbClr val="546779"/>
                  </a:solidFill>
                  <a:latin typeface="Community Light" panose="02000303040000020003" pitchFamily="2" charset="0"/>
                </a:rPr>
                <a:t>La mayor red profesional del mundo</a:t>
              </a:r>
              <a:endParaRPr lang="en-US" sz="3000" dirty="0">
                <a:solidFill>
                  <a:srgbClr val="546779"/>
                </a:solidFill>
                <a:latin typeface="Community Light" panose="02000303040000020003" pitchFamily="2" charset="0"/>
              </a:endParaRPr>
            </a:p>
            <a:p>
              <a:pPr marL="292100" indent="-292100">
                <a:buFont typeface="Arial" panose="020B0604020202020204" pitchFamily="34" charset="0"/>
                <a:buChar char="•"/>
              </a:pPr>
              <a:r>
                <a:rPr lang="es-ES" sz="3000" dirty="0">
                  <a:solidFill>
                    <a:srgbClr val="546779"/>
                  </a:solidFill>
                  <a:latin typeface="Community Light" panose="02000303040000020003" pitchFamily="2" charset="0"/>
                </a:rPr>
                <a:t>Datos únicos sobre el mercado laboral</a:t>
              </a:r>
              <a:endParaRPr lang="en-US" sz="3000" dirty="0">
                <a:solidFill>
                  <a:srgbClr val="546779"/>
                </a:solidFill>
                <a:latin typeface="Community Light" panose="02000303040000020003" pitchFamily="2" charset="0"/>
              </a:endParaRPr>
            </a:p>
            <a:p>
              <a:pPr marL="292100" indent="-292100">
                <a:buFont typeface="Arial" panose="020B0604020202020204" pitchFamily="34" charset="0"/>
                <a:buChar char="•"/>
              </a:pPr>
              <a:r>
                <a:rPr lang="es-ES" sz="3000" dirty="0">
                  <a:solidFill>
                    <a:srgbClr val="546779"/>
                  </a:solidFill>
                  <a:latin typeface="Community Light" panose="02000303040000020003" pitchFamily="2" charset="0"/>
                </a:rPr>
                <a:t>Millones de vacantes </a:t>
              </a:r>
              <a:br>
                <a:rPr lang="es-ES" sz="3000" dirty="0">
                  <a:solidFill>
                    <a:srgbClr val="546779"/>
                  </a:solidFill>
                  <a:latin typeface="Community Light" panose="02000303040000020003" pitchFamily="2" charset="0"/>
                </a:rPr>
              </a:br>
              <a:r>
                <a:rPr lang="es-ES" sz="3000" dirty="0">
                  <a:solidFill>
                    <a:srgbClr val="546779"/>
                  </a:solidFill>
                  <a:latin typeface="Community Light" panose="02000303040000020003" pitchFamily="2" charset="0"/>
                </a:rPr>
                <a:t>en la plataforma</a:t>
              </a:r>
              <a:endParaRPr lang="en-US" sz="3000" dirty="0">
                <a:solidFill>
                  <a:srgbClr val="546779"/>
                </a:solidFill>
                <a:latin typeface="Community Light" panose="02000303040000020003" pitchFamily="2" charset="0"/>
              </a:endParaRPr>
            </a:p>
            <a:p>
              <a:pPr marL="292100" indent="-292100">
                <a:buFont typeface="Arial" panose="020B0604020202020204" pitchFamily="34" charset="0"/>
                <a:buChar char="•"/>
              </a:pPr>
              <a:r>
                <a:rPr lang="es-ES" sz="3000" dirty="0">
                  <a:solidFill>
                    <a:srgbClr val="546779"/>
                  </a:solidFill>
                  <a:latin typeface="Community Light" panose="02000303040000020003" pitchFamily="2" charset="0"/>
                </a:rPr>
                <a:t>Más de 16.000 cursos online impartidos por expertos sobre las aptitudes más demandadas</a:t>
              </a:r>
            </a:p>
          </p:txBody>
        </p:sp>
        <p:sp>
          <p:nvSpPr>
            <p:cNvPr id="15" name="Rectangle 14">
              <a:extLst>
                <a:ext uri="{FF2B5EF4-FFF2-40B4-BE49-F238E27FC236}">
                  <a16:creationId xmlns:a16="http://schemas.microsoft.com/office/drawing/2014/main" id="{C2EC0E16-BC0A-AF43-9B36-9E15D85A15A3}"/>
                </a:ext>
              </a:extLst>
            </p:cNvPr>
            <p:cNvSpPr/>
            <p:nvPr/>
          </p:nvSpPr>
          <p:spPr>
            <a:xfrm>
              <a:off x="10699392" y="4136114"/>
              <a:ext cx="3608219" cy="4659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4400" dirty="0">
                  <a:solidFill>
                    <a:srgbClr val="44702D"/>
                  </a:solidFill>
                  <a:latin typeface="Community" panose="02000303040000020003" pitchFamily="2" charset="0"/>
                </a:rPr>
                <a:t>Puntos fuertes de las instituciones educativas:</a:t>
              </a:r>
              <a:br>
                <a:rPr lang="en-US" dirty="0">
                  <a:solidFill>
                    <a:srgbClr val="44702D"/>
                  </a:solidFill>
                  <a:latin typeface="Community Light" panose="02000303040000020003" pitchFamily="2" charset="0"/>
                </a:rPr>
              </a:br>
              <a:endParaRPr lang="en-US" dirty="0">
                <a:solidFill>
                  <a:srgbClr val="44702D"/>
                </a:solidFill>
                <a:latin typeface="Community Light" panose="02000303040000020003" pitchFamily="2" charset="0"/>
              </a:endParaRPr>
            </a:p>
            <a:p>
              <a:pPr marL="292100" indent="-292100" rtl="0">
                <a:buFont typeface="Arial" panose="020B0604020202020204" pitchFamily="34" charset="0"/>
                <a:buChar char="•"/>
              </a:pPr>
              <a:r>
                <a:rPr lang="es-ES" sz="3000" dirty="0">
                  <a:solidFill>
                    <a:srgbClr val="546779"/>
                  </a:solidFill>
                  <a:latin typeface="Community Light" panose="02000303040000020003" pitchFamily="2" charset="0"/>
                </a:rPr>
                <a:t>Años de experiencia demostrada</a:t>
              </a:r>
              <a:endParaRPr lang="en-US" sz="2800" dirty="0">
                <a:solidFill>
                  <a:srgbClr val="546779"/>
                </a:solidFill>
                <a:latin typeface="Community Light" panose="02000303040000020003" pitchFamily="2" charset="0"/>
              </a:endParaRPr>
            </a:p>
            <a:p>
              <a:pPr marL="292100" indent="-292100" rtl="0">
                <a:buFont typeface="Arial" panose="020B0604020202020204" pitchFamily="34" charset="0"/>
                <a:buChar char="•"/>
              </a:pPr>
              <a:r>
                <a:rPr lang="es-ES" sz="3000" dirty="0">
                  <a:solidFill>
                    <a:srgbClr val="546779"/>
                  </a:solidFill>
                  <a:latin typeface="Community Light" panose="02000303040000020003" pitchFamily="2" charset="0"/>
                </a:rPr>
                <a:t>Un profesorado </a:t>
              </a:r>
              <a:br>
                <a:rPr lang="es-ES" sz="3000" dirty="0">
                  <a:solidFill>
                    <a:srgbClr val="546779"/>
                  </a:solidFill>
                  <a:latin typeface="Community Light" panose="02000303040000020003" pitchFamily="2" charset="0"/>
                </a:rPr>
              </a:br>
              <a:r>
                <a:rPr lang="es-ES" sz="3000" dirty="0">
                  <a:solidFill>
                    <a:srgbClr val="546779"/>
                  </a:solidFill>
                  <a:latin typeface="Community Light" panose="02000303040000020003" pitchFamily="2" charset="0"/>
                </a:rPr>
                <a:t>de primera</a:t>
              </a:r>
            </a:p>
            <a:p>
              <a:pPr marL="292100" indent="-292100">
                <a:buFont typeface="Arial" panose="020B0604020202020204" pitchFamily="34" charset="0"/>
                <a:buChar char="•"/>
              </a:pPr>
              <a:endParaRPr lang="en-US" sz="1000" dirty="0">
                <a:solidFill>
                  <a:srgbClr val="546779"/>
                </a:solidFill>
                <a:latin typeface="Community Light" panose="02000303040000020003" pitchFamily="2" charset="0"/>
              </a:endParaRPr>
            </a:p>
            <a:p>
              <a:pPr marL="292100" indent="-292100" rtl="0">
                <a:buFont typeface="Arial" panose="020B0604020202020204" pitchFamily="34" charset="0"/>
                <a:buChar char="•"/>
              </a:pPr>
              <a:r>
                <a:rPr lang="es-ES" sz="3000" dirty="0">
                  <a:solidFill>
                    <a:srgbClr val="546779"/>
                  </a:solidFill>
                  <a:latin typeface="Community Light" panose="02000303040000020003" pitchFamily="2" charset="0"/>
                </a:rPr>
                <a:t>Instalaciones de primera calidad</a:t>
              </a:r>
            </a:p>
            <a:p>
              <a:pPr marL="292100" indent="-292100">
                <a:buFont typeface="Arial" panose="020B0604020202020204" pitchFamily="34" charset="0"/>
                <a:buChar char="•"/>
              </a:pPr>
              <a:endParaRPr lang="en-US" sz="1000" dirty="0">
                <a:solidFill>
                  <a:srgbClr val="546779"/>
                </a:solidFill>
                <a:latin typeface="Community Light" panose="02000303040000020003" pitchFamily="2" charset="0"/>
              </a:endParaRPr>
            </a:p>
            <a:p>
              <a:pPr marL="292100" indent="-292100" rtl="0">
                <a:buFont typeface="Arial" panose="020B0604020202020204" pitchFamily="34" charset="0"/>
                <a:buChar char="•"/>
              </a:pPr>
              <a:r>
                <a:rPr lang="es-ES" sz="3000" dirty="0">
                  <a:solidFill>
                    <a:srgbClr val="546779"/>
                  </a:solidFill>
                  <a:latin typeface="Community Light" panose="02000303040000020003" pitchFamily="2" charset="0"/>
                </a:rPr>
                <a:t>Personal dedicado</a:t>
              </a:r>
            </a:p>
            <a:p>
              <a:pPr marL="292100" indent="-292100">
                <a:buFont typeface="Arial" panose="020B0604020202020204" pitchFamily="34" charset="0"/>
                <a:buChar char="•"/>
              </a:pPr>
              <a:endParaRPr lang="en-US" sz="1000" dirty="0">
                <a:solidFill>
                  <a:srgbClr val="546779"/>
                </a:solidFill>
                <a:latin typeface="Community Light" panose="02000303040000020003" pitchFamily="2" charset="0"/>
              </a:endParaRPr>
            </a:p>
            <a:p>
              <a:pPr marL="292100" indent="-292100" rtl="0">
                <a:buFont typeface="Arial" panose="020B0604020202020204" pitchFamily="34" charset="0"/>
                <a:buChar char="•"/>
              </a:pPr>
              <a:r>
                <a:rPr lang="es-ES" sz="3000" dirty="0">
                  <a:solidFill>
                    <a:srgbClr val="546779"/>
                  </a:solidFill>
                  <a:latin typeface="Community Light" panose="02000303040000020003" pitchFamily="2" charset="0"/>
                </a:rPr>
                <a:t>Una cultura motivadora</a:t>
              </a:r>
            </a:p>
          </p:txBody>
        </p:sp>
        <p:sp>
          <p:nvSpPr>
            <p:cNvPr id="13" name="Rectangle 12">
              <a:extLst>
                <a:ext uri="{FF2B5EF4-FFF2-40B4-BE49-F238E27FC236}">
                  <a16:creationId xmlns:a16="http://schemas.microsoft.com/office/drawing/2014/main" id="{22841FF3-7D63-7B42-9CEE-4B65A3EB9AD7}"/>
                </a:ext>
              </a:extLst>
            </p:cNvPr>
            <p:cNvSpPr/>
            <p:nvPr/>
          </p:nvSpPr>
          <p:spPr>
            <a:xfrm>
              <a:off x="14410257" y="6014419"/>
              <a:ext cx="3211596" cy="2141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90000"/>
                </a:lnSpc>
              </a:pPr>
              <a:r>
                <a:rPr lang="es-ES" sz="3700" dirty="0">
                  <a:solidFill>
                    <a:srgbClr val="FEFAF6"/>
                  </a:solidFill>
                  <a:latin typeface="Community" panose="02000303040000020003" pitchFamily="2" charset="0"/>
                </a:rPr>
                <a:t>Mejores resultados de </a:t>
              </a:r>
              <a:br>
                <a:rPr lang="es-ES" sz="3700" dirty="0">
                  <a:solidFill>
                    <a:srgbClr val="FEFAF6"/>
                  </a:solidFill>
                  <a:latin typeface="Community" panose="02000303040000020003" pitchFamily="2" charset="0"/>
                </a:rPr>
              </a:br>
              <a:r>
                <a:rPr lang="es-ES" sz="3700" dirty="0">
                  <a:solidFill>
                    <a:srgbClr val="FEFAF6"/>
                  </a:solidFill>
                  <a:latin typeface="Community" panose="02000303040000020003" pitchFamily="2" charset="0"/>
                </a:rPr>
                <a:t>los alumnos</a:t>
              </a:r>
            </a:p>
          </p:txBody>
        </p:sp>
      </p:grpSp>
      <p:sp>
        <p:nvSpPr>
          <p:cNvPr id="17" name="Rectangle 16">
            <a:extLst>
              <a:ext uri="{FF2B5EF4-FFF2-40B4-BE49-F238E27FC236}">
                <a16:creationId xmlns:a16="http://schemas.microsoft.com/office/drawing/2014/main" id="{1B5108FF-279D-1C4F-99CC-6C682A717C94}"/>
              </a:ext>
            </a:extLst>
          </p:cNvPr>
          <p:cNvSpPr/>
          <p:nvPr/>
        </p:nvSpPr>
        <p:spPr>
          <a:xfrm>
            <a:off x="1363483" y="3533508"/>
            <a:ext cx="8297685" cy="6648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lvl="0" rtl="0">
              <a:lnSpc>
                <a:spcPct val="90000"/>
              </a:lnSpc>
              <a:spcBef>
                <a:spcPct val="0"/>
              </a:spcBef>
              <a:spcAft>
                <a:spcPct val="0"/>
              </a:spcAft>
              <a:defRPr/>
            </a:pPr>
            <a:r>
              <a:rPr lang="es-ES" sz="7000" dirty="0">
                <a:solidFill>
                  <a:srgbClr val="44702D"/>
                </a:solidFill>
                <a:latin typeface="Community Light" panose="02000303040000020003" pitchFamily="2" charset="0"/>
              </a:rPr>
              <a:t>Al igual que nosotros, cuentas con </a:t>
            </a:r>
            <a:br>
              <a:rPr lang="es-ES" sz="7000" dirty="0">
                <a:solidFill>
                  <a:srgbClr val="44702D"/>
                </a:solidFill>
                <a:latin typeface="Community Light" panose="02000303040000020003" pitchFamily="2" charset="0"/>
              </a:rPr>
            </a:br>
            <a:r>
              <a:rPr lang="es-ES" sz="7000" dirty="0">
                <a:solidFill>
                  <a:srgbClr val="44702D"/>
                </a:solidFill>
                <a:latin typeface="Community Light" panose="02000303040000020003" pitchFamily="2" charset="0"/>
              </a:rPr>
              <a:t>ventajas únicas. </a:t>
            </a:r>
            <a:br>
              <a:rPr lang="es-ES" sz="7000" dirty="0">
                <a:solidFill>
                  <a:srgbClr val="44702D"/>
                </a:solidFill>
                <a:latin typeface="Community Light" panose="02000303040000020003" pitchFamily="2" charset="0"/>
              </a:rPr>
            </a:br>
            <a:r>
              <a:rPr lang="es-ES" sz="7000" dirty="0">
                <a:solidFill>
                  <a:srgbClr val="44702D"/>
                </a:solidFill>
                <a:latin typeface="Community Light" panose="02000303040000020003" pitchFamily="2" charset="0"/>
              </a:rPr>
              <a:t>Juntos</a:t>
            </a:r>
            <a:r>
              <a:rPr lang="en-US" sz="7000" spc="-150" dirty="0">
                <a:solidFill>
                  <a:srgbClr val="44702D"/>
                </a:solidFill>
                <a:latin typeface="Community Light" panose="02000303040000020003" pitchFamily="2" charset="0"/>
              </a:rPr>
              <a:t> </a:t>
            </a:r>
            <a:r>
              <a:rPr lang="es-ES" sz="7000" dirty="0">
                <a:solidFill>
                  <a:srgbClr val="44702D"/>
                </a:solidFill>
                <a:latin typeface="Community Light" panose="02000303040000020003" pitchFamily="2" charset="0"/>
              </a:rPr>
              <a:t>podemos impulsar el éxito </a:t>
            </a:r>
            <a:br>
              <a:rPr lang="es-ES" sz="7000" dirty="0">
                <a:solidFill>
                  <a:srgbClr val="44702D"/>
                </a:solidFill>
                <a:latin typeface="Community Light" panose="02000303040000020003" pitchFamily="2" charset="0"/>
              </a:rPr>
            </a:br>
            <a:r>
              <a:rPr lang="es-ES" sz="7000" dirty="0">
                <a:solidFill>
                  <a:srgbClr val="44702D"/>
                </a:solidFill>
                <a:latin typeface="Community Light" panose="02000303040000020003" pitchFamily="2" charset="0"/>
              </a:rPr>
              <a:t>de los estudiantes.</a:t>
            </a:r>
          </a:p>
        </p:txBody>
      </p:sp>
      <p:sp>
        <p:nvSpPr>
          <p:cNvPr id="18" name="Rectangle 17">
            <a:extLst>
              <a:ext uri="{FF2B5EF4-FFF2-40B4-BE49-F238E27FC236}">
                <a16:creationId xmlns:a16="http://schemas.microsoft.com/office/drawing/2014/main" id="{6915BB00-2B44-E948-B4D3-A3595A443572}"/>
              </a:ext>
            </a:extLst>
          </p:cNvPr>
          <p:cNvSpPr/>
          <p:nvPr/>
        </p:nvSpPr>
        <p:spPr>
          <a:xfrm>
            <a:off x="1331025" y="2962135"/>
            <a:ext cx="2411242"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es-ES" sz="3400">
                <a:solidFill>
                  <a:srgbClr val="5B696B"/>
                </a:solidFill>
                <a:latin typeface="Community"/>
              </a:rPr>
              <a:t>Introducción</a:t>
            </a:r>
          </a:p>
        </p:txBody>
      </p:sp>
    </p:spTree>
    <p:extLst>
      <p:ext uri="{BB962C8B-B14F-4D97-AF65-F5344CB8AC3E}">
        <p14:creationId xmlns:p14="http://schemas.microsoft.com/office/powerpoint/2010/main" val="60212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sp>
        <p:nvSpPr>
          <p:cNvPr id="63" name="Rectangle 62">
            <a:extLst>
              <a:ext uri="{FF2B5EF4-FFF2-40B4-BE49-F238E27FC236}">
                <a16:creationId xmlns:a16="http://schemas.microsoft.com/office/drawing/2014/main" id="{1E0D28CB-187C-E34C-8800-5F95342C628E}"/>
              </a:ext>
            </a:extLst>
          </p:cNvPr>
          <p:cNvSpPr/>
          <p:nvPr/>
        </p:nvSpPr>
        <p:spPr>
          <a:xfrm>
            <a:off x="18714548" y="3938979"/>
            <a:ext cx="4643850" cy="8337263"/>
          </a:xfrm>
          <a:prstGeom prst="rect">
            <a:avLst/>
          </a:prstGeom>
          <a:solidFill>
            <a:srgbClr val="D6EBC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6D8E01B-F4A3-AF47-A91F-A5118F72DABD}"/>
              </a:ext>
            </a:extLst>
          </p:cNvPr>
          <p:cNvSpPr/>
          <p:nvPr/>
        </p:nvSpPr>
        <p:spPr>
          <a:xfrm>
            <a:off x="1331025" y="1439758"/>
            <a:ext cx="20340255"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es-ES" sz="7700">
                <a:solidFill>
                  <a:srgbClr val="556679"/>
                </a:solidFill>
                <a:latin typeface="Community Light" panose="02000303040000020003" pitchFamily="2" charset="0"/>
                <a:cs typeface="Arial"/>
              </a:rPr>
              <a:t>¿Por qué? </a:t>
            </a:r>
            <a:r>
              <a:rPr lang="es-ES" sz="7700">
                <a:solidFill>
                  <a:srgbClr val="44702D"/>
                </a:solidFill>
                <a:latin typeface="Community Light"/>
                <a:cs typeface="Arial"/>
              </a:rPr>
              <a:t>4 ventajas de contar con una estrategia de LinkedIn.</a:t>
            </a:r>
          </a:p>
        </p:txBody>
      </p:sp>
      <p:sp>
        <p:nvSpPr>
          <p:cNvPr id="37" name="Rectangle 36">
            <a:extLst>
              <a:ext uri="{FF2B5EF4-FFF2-40B4-BE49-F238E27FC236}">
                <a16:creationId xmlns:a16="http://schemas.microsoft.com/office/drawing/2014/main" id="{3827FB32-A2AB-4143-A78E-E7749DD73118}"/>
              </a:ext>
            </a:extLst>
          </p:cNvPr>
          <p:cNvSpPr/>
          <p:nvPr/>
        </p:nvSpPr>
        <p:spPr>
          <a:xfrm>
            <a:off x="1363481" y="4342767"/>
            <a:ext cx="4089609" cy="7308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300" b="1" dirty="0">
                <a:solidFill>
                  <a:srgbClr val="44702D"/>
                </a:solidFill>
                <a:latin typeface="Community Light" panose="02000303040000020003" pitchFamily="2" charset="0"/>
              </a:rPr>
              <a:t>       Mejores oportunidades gracias </a:t>
            </a:r>
            <a:br>
              <a:rPr lang="es-ES" sz="3300" b="1" dirty="0">
                <a:solidFill>
                  <a:srgbClr val="44702D"/>
                </a:solidFill>
                <a:latin typeface="Community Light" panose="02000303040000020003" pitchFamily="2" charset="0"/>
              </a:rPr>
            </a:br>
            <a:r>
              <a:rPr lang="es-ES" sz="3300" b="1" dirty="0">
                <a:solidFill>
                  <a:srgbClr val="44702D"/>
                </a:solidFill>
                <a:latin typeface="Community Light" panose="02000303040000020003" pitchFamily="2" charset="0"/>
              </a:rPr>
              <a:t>a la mayor red profesional del mundo.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es-ES" sz="3100" dirty="0">
                <a:solidFill>
                  <a:srgbClr val="546779"/>
                </a:solidFill>
                <a:latin typeface="Community Light" panose="02000303040000020003" pitchFamily="2" charset="0"/>
              </a:rPr>
              <a:t>Acerca a tus alumnos a oportunidades profesionales al prepararlos para que desarrollen su marca personal, hagan contactos y desarrollen las aptitudes más demandadas. Todo en la mayor red profesional del mundo.</a:t>
            </a:r>
          </a:p>
        </p:txBody>
      </p:sp>
      <p:sp>
        <p:nvSpPr>
          <p:cNvPr id="42" name="Rectangle 41">
            <a:extLst>
              <a:ext uri="{FF2B5EF4-FFF2-40B4-BE49-F238E27FC236}">
                <a16:creationId xmlns:a16="http://schemas.microsoft.com/office/drawing/2014/main" id="{3C079337-45CB-F248-A457-91F51AC2F192}"/>
              </a:ext>
            </a:extLst>
          </p:cNvPr>
          <p:cNvSpPr/>
          <p:nvPr/>
        </p:nvSpPr>
        <p:spPr>
          <a:xfrm>
            <a:off x="5719413" y="4342766"/>
            <a:ext cx="4239314" cy="7521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300" b="1" dirty="0">
                <a:solidFill>
                  <a:srgbClr val="44702D"/>
                </a:solidFill>
                <a:latin typeface="Community Light" panose="02000303040000020003" pitchFamily="2" charset="0"/>
              </a:rPr>
              <a:t>       Datos exclusivos</a:t>
            </a:r>
            <a:br>
              <a:rPr lang="en-US" sz="3300" b="1" dirty="0">
                <a:solidFill>
                  <a:srgbClr val="44702D"/>
                </a:solidFill>
                <a:latin typeface="Community Light" panose="02000303040000020003" pitchFamily="2" charset="0"/>
              </a:rPr>
            </a:br>
            <a:r>
              <a:rPr lang="es-ES" sz="3300" b="1" dirty="0">
                <a:solidFill>
                  <a:srgbClr val="44702D"/>
                </a:solidFill>
                <a:latin typeface="Community Light" panose="02000303040000020003" pitchFamily="2" charset="0"/>
              </a:rPr>
              <a:t> en tiempo real sobre</a:t>
            </a:r>
            <a:br>
              <a:rPr lang="en-US" sz="3300" b="1" dirty="0">
                <a:solidFill>
                  <a:srgbClr val="44702D"/>
                </a:solidFill>
                <a:latin typeface="Community Light" panose="02000303040000020003" pitchFamily="2" charset="0"/>
              </a:rPr>
            </a:br>
            <a:r>
              <a:rPr lang="es-ES" sz="3300" b="1" dirty="0">
                <a:solidFill>
                  <a:srgbClr val="44702D"/>
                </a:solidFill>
                <a:latin typeface="Community Light" panose="02000303040000020003" pitchFamily="2" charset="0"/>
              </a:rPr>
              <a:t> oportunidades y</a:t>
            </a:r>
            <a:br>
              <a:rPr lang="en-US" sz="3300" b="1" dirty="0">
                <a:solidFill>
                  <a:srgbClr val="44702D"/>
                </a:solidFill>
                <a:latin typeface="Community Light" panose="02000303040000020003" pitchFamily="2" charset="0"/>
              </a:rPr>
            </a:br>
            <a:r>
              <a:rPr lang="es-ES" sz="3300" b="1" dirty="0">
                <a:solidFill>
                  <a:srgbClr val="44702D"/>
                </a:solidFill>
                <a:latin typeface="Community Light" panose="02000303040000020003" pitchFamily="2" charset="0"/>
              </a:rPr>
              <a:t> carencias de aptitudes.</a:t>
            </a:r>
            <a:br>
              <a:rPr lang="en-US" sz="3400" b="1" dirty="0">
                <a:solidFill>
                  <a:srgbClr val="546779"/>
                </a:solidFill>
                <a:latin typeface="Community Light" panose="02000303040000020003" pitchFamily="2" charset="0"/>
              </a:rPr>
            </a:br>
            <a:br>
              <a:rPr lang="en-US" sz="2000" b="1" dirty="0">
                <a:solidFill>
                  <a:srgbClr val="546779"/>
                </a:solidFill>
                <a:latin typeface="Community Light" panose="02000303040000020003" pitchFamily="2" charset="0"/>
              </a:rPr>
            </a:br>
            <a:r>
              <a:rPr lang="es-ES" sz="3100" dirty="0">
                <a:solidFill>
                  <a:srgbClr val="546779"/>
                </a:solidFill>
                <a:latin typeface="Community Light" panose="02000303040000020003" pitchFamily="2" charset="0"/>
              </a:rPr>
              <a:t>Gracias al LinkedIn </a:t>
            </a:r>
            <a:r>
              <a:rPr lang="es-ES" sz="3100" dirty="0" err="1">
                <a:solidFill>
                  <a:srgbClr val="546779"/>
                </a:solidFill>
                <a:latin typeface="Community Light" panose="02000303040000020003" pitchFamily="2" charset="0"/>
              </a:rPr>
              <a:t>Economic</a:t>
            </a:r>
            <a:r>
              <a:rPr lang="es-ES" sz="3100" dirty="0">
                <a:solidFill>
                  <a:srgbClr val="546779"/>
                </a:solidFill>
                <a:latin typeface="Community Light" panose="02000303040000020003" pitchFamily="2" charset="0"/>
              </a:rPr>
              <a:t> </a:t>
            </a:r>
            <a:r>
              <a:rPr lang="es-ES" sz="3100" dirty="0" err="1">
                <a:solidFill>
                  <a:srgbClr val="546779"/>
                </a:solidFill>
                <a:latin typeface="Community Light" panose="02000303040000020003" pitchFamily="2" charset="0"/>
              </a:rPr>
              <a:t>Graph</a:t>
            </a:r>
            <a:r>
              <a:rPr lang="es-ES" sz="3100" dirty="0">
                <a:solidFill>
                  <a:srgbClr val="546779"/>
                </a:solidFill>
                <a:latin typeface="Community Light" panose="02000303040000020003" pitchFamily="2" charset="0"/>
              </a:rPr>
              <a:t>, conocerás mejor la falta </a:t>
            </a:r>
            <a:br>
              <a:rPr lang="es-ES" sz="3100" dirty="0">
                <a:solidFill>
                  <a:srgbClr val="546779"/>
                </a:solidFill>
                <a:latin typeface="Community Light" panose="02000303040000020003" pitchFamily="2" charset="0"/>
              </a:rPr>
            </a:br>
            <a:r>
              <a:rPr lang="es-ES" sz="3100" dirty="0">
                <a:solidFill>
                  <a:srgbClr val="546779"/>
                </a:solidFill>
                <a:latin typeface="Community Light" panose="02000303040000020003" pitchFamily="2" charset="0"/>
              </a:rPr>
              <a:t>de cualificación entre tus estudiantes, las aptitudes que más buscan las empresas en tu zona y dónde encuentran empleo los recién graduados.</a:t>
            </a:r>
          </a:p>
        </p:txBody>
      </p:sp>
      <p:sp>
        <p:nvSpPr>
          <p:cNvPr id="43" name="Rectangle 42">
            <a:extLst>
              <a:ext uri="{FF2B5EF4-FFF2-40B4-BE49-F238E27FC236}">
                <a16:creationId xmlns:a16="http://schemas.microsoft.com/office/drawing/2014/main" id="{866D967C-454D-3B46-9D50-E94377B8600D}"/>
              </a:ext>
            </a:extLst>
          </p:cNvPr>
          <p:cNvSpPr/>
          <p:nvPr/>
        </p:nvSpPr>
        <p:spPr>
          <a:xfrm>
            <a:off x="10096700" y="4342766"/>
            <a:ext cx="3773121" cy="72972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300" b="1">
                <a:solidFill>
                  <a:srgbClr val="44702D"/>
                </a:solidFill>
                <a:latin typeface="Community Light" panose="02000303040000020003" pitchFamily="2" charset="0"/>
              </a:rPr>
              <a:t>       Relaciones más allá del campus. </a:t>
            </a:r>
            <a:br>
              <a:rPr lang="en-US" sz="3400" b="1" dirty="0">
                <a:solidFill>
                  <a:srgbClr val="546779"/>
                </a:solidFill>
                <a:latin typeface="Community Light" panose="02000303040000020003" pitchFamily="2" charset="0"/>
              </a:rPr>
            </a:br>
            <a:br>
              <a:rPr lang="en-US" sz="2000" b="1" dirty="0">
                <a:solidFill>
                  <a:srgbClr val="546779"/>
                </a:solidFill>
                <a:latin typeface="Community Light" panose="02000303040000020003" pitchFamily="2" charset="0"/>
              </a:rPr>
            </a:br>
            <a:r>
              <a:rPr lang="es-ES" sz="3100">
                <a:solidFill>
                  <a:srgbClr val="546779"/>
                </a:solidFill>
                <a:latin typeface="Community Light" panose="02000303040000020003" pitchFamily="2" charset="0"/>
              </a:rPr>
              <a:t>Aumenta tu presencia en LinkedIn para que tus estudiantes actuales, antiguos alumnos y posibles matriculaciones nuevas puedan entablar contacto.</a:t>
            </a:r>
          </a:p>
        </p:txBody>
      </p:sp>
      <p:sp>
        <p:nvSpPr>
          <p:cNvPr id="44" name="Rectangle 43">
            <a:extLst>
              <a:ext uri="{FF2B5EF4-FFF2-40B4-BE49-F238E27FC236}">
                <a16:creationId xmlns:a16="http://schemas.microsoft.com/office/drawing/2014/main" id="{74EBC2C6-530D-164A-A959-B3D9DD5CEC98}"/>
              </a:ext>
            </a:extLst>
          </p:cNvPr>
          <p:cNvSpPr/>
          <p:nvPr/>
        </p:nvSpPr>
        <p:spPr>
          <a:xfrm>
            <a:off x="14501895" y="4354419"/>
            <a:ext cx="3787737" cy="72972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300" b="1">
                <a:solidFill>
                  <a:srgbClr val="44702D"/>
                </a:solidFill>
                <a:latin typeface="Community Light" panose="02000303040000020003" pitchFamily="2" charset="0"/>
              </a:rPr>
              <a:t>      Estudiantes, personal y profesores a la vanguardia. </a:t>
            </a:r>
            <a:br>
              <a:rPr lang="en-US" sz="3400" b="1" dirty="0">
                <a:solidFill>
                  <a:srgbClr val="546779"/>
                </a:solidFill>
                <a:latin typeface="Community Light" panose="02000303040000020003" pitchFamily="2" charset="0"/>
              </a:rPr>
            </a:br>
            <a:br>
              <a:rPr lang="en-US" sz="2000" b="1" dirty="0">
                <a:solidFill>
                  <a:srgbClr val="546779"/>
                </a:solidFill>
                <a:latin typeface="Community Light" panose="02000303040000020003" pitchFamily="2" charset="0"/>
              </a:rPr>
            </a:br>
            <a:r>
              <a:rPr lang="es-ES" sz="3100">
                <a:solidFill>
                  <a:srgbClr val="546779"/>
                </a:solidFill>
                <a:latin typeface="Community Light" panose="02000303040000020003" pitchFamily="2" charset="0"/>
              </a:rPr>
              <a:t>Aprovecha los más de 60 cursos que incorpora LinkedIn Learning cada semana para que los estudiantes, el personal y los profesores perfeccionen sus aptitudes y estén preparados para encarar el futuro.</a:t>
            </a:r>
          </a:p>
        </p:txBody>
      </p:sp>
      <p:sp>
        <p:nvSpPr>
          <p:cNvPr id="45" name="Rectangle 44">
            <a:extLst>
              <a:ext uri="{FF2B5EF4-FFF2-40B4-BE49-F238E27FC236}">
                <a16:creationId xmlns:a16="http://schemas.microsoft.com/office/drawing/2014/main" id="{1D473C76-F4CC-E84C-905C-A0E13E67CE40}"/>
              </a:ext>
            </a:extLst>
          </p:cNvPr>
          <p:cNvSpPr/>
          <p:nvPr/>
        </p:nvSpPr>
        <p:spPr>
          <a:xfrm>
            <a:off x="19282129" y="4464040"/>
            <a:ext cx="3810329" cy="4068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2800" b="1" dirty="0">
                <a:solidFill>
                  <a:srgbClr val="44702D"/>
                </a:solidFill>
                <a:latin typeface="Community Light" panose="02000303040000020003" pitchFamily="2" charset="0"/>
              </a:rPr>
              <a:t>«Con LinkedIn y LinkedIn </a:t>
            </a:r>
            <a:r>
              <a:rPr lang="es-ES" sz="2800" b="1" dirty="0" err="1">
                <a:solidFill>
                  <a:srgbClr val="44702D"/>
                </a:solidFill>
                <a:latin typeface="Community Light" panose="02000303040000020003" pitchFamily="2" charset="0"/>
              </a:rPr>
              <a:t>Learning</a:t>
            </a:r>
            <a:r>
              <a:rPr lang="es-ES" sz="2800" b="1" dirty="0">
                <a:solidFill>
                  <a:srgbClr val="44702D"/>
                </a:solidFill>
                <a:latin typeface="Community Light" panose="02000303040000020003" pitchFamily="2" charset="0"/>
              </a:rPr>
              <a:t>, no hay mejor lugar para crear un currículum online, encontrar a personas con una experiencia similar, formarse y buscar empleo de manera eficaz.»</a:t>
            </a:r>
          </a:p>
        </p:txBody>
      </p:sp>
      <p:sp>
        <p:nvSpPr>
          <p:cNvPr id="46" name="Rectangle 45">
            <a:extLst>
              <a:ext uri="{FF2B5EF4-FFF2-40B4-BE49-F238E27FC236}">
                <a16:creationId xmlns:a16="http://schemas.microsoft.com/office/drawing/2014/main" id="{D935BC31-E74B-AF42-AC50-0E76894160B9}"/>
              </a:ext>
            </a:extLst>
          </p:cNvPr>
          <p:cNvSpPr/>
          <p:nvPr/>
        </p:nvSpPr>
        <p:spPr>
          <a:xfrm>
            <a:off x="19182092" y="10283994"/>
            <a:ext cx="3247747" cy="1477328"/>
          </a:xfrm>
          <a:prstGeom prst="rect">
            <a:avLst/>
          </a:prstGeom>
        </p:spPr>
        <p:txBody>
          <a:bodyPr wrap="square" lIns="0" tIns="0" rIns="0" bIns="0">
            <a:spAutoFit/>
          </a:bodyPr>
          <a:lstStyle/>
          <a:p>
            <a:pPr rtl="0"/>
            <a:r>
              <a:rPr lang="es-ES" sz="2400" b="1">
                <a:solidFill>
                  <a:srgbClr val="556679"/>
                </a:solidFill>
                <a:latin typeface="Community Semibold" panose="02000303040000020003" pitchFamily="2" charset="0"/>
              </a:rPr>
              <a:t>Rick Hodges</a:t>
            </a:r>
          </a:p>
          <a:p>
            <a:pPr rtl="0"/>
            <a:r>
              <a:rPr lang="es-ES" sz="2400">
                <a:solidFill>
                  <a:srgbClr val="556679"/>
                </a:solidFill>
                <a:latin typeface="Community" panose="02000303040000020003" pitchFamily="2" charset="0"/>
              </a:rPr>
              <a:t>Decano</a:t>
            </a:r>
          </a:p>
          <a:p>
            <a:pPr rtl="0"/>
            <a:r>
              <a:rPr lang="es-ES" sz="2400">
                <a:solidFill>
                  <a:srgbClr val="556679"/>
                </a:solidFill>
                <a:latin typeface="Community" panose="02000303040000020003" pitchFamily="2" charset="0"/>
              </a:rPr>
              <a:t>Distrito universitario </a:t>
            </a:r>
            <a:br>
              <a:rPr lang="en-US" sz="2400" dirty="0">
                <a:solidFill>
                  <a:srgbClr val="556679"/>
                </a:solidFill>
                <a:latin typeface="Community" panose="02000303040000020003" pitchFamily="2" charset="0"/>
              </a:rPr>
            </a:br>
            <a:r>
              <a:rPr lang="es-ES" sz="2400">
                <a:solidFill>
                  <a:srgbClr val="556679"/>
                </a:solidFill>
                <a:latin typeface="Community" panose="02000303040000020003" pitchFamily="2" charset="0"/>
              </a:rPr>
              <a:t>de Los Ángeles (EE. UU.)</a:t>
            </a:r>
          </a:p>
        </p:txBody>
      </p:sp>
      <p:pic>
        <p:nvPicPr>
          <p:cNvPr id="47" name="Picture 46" descr="A person wearing a suit and tie&#10;&#10;Description automatically generated">
            <a:extLst>
              <a:ext uri="{FF2B5EF4-FFF2-40B4-BE49-F238E27FC236}">
                <a16:creationId xmlns:a16="http://schemas.microsoft.com/office/drawing/2014/main" id="{85E86272-A988-254D-9A61-DAD244C6FF9D}"/>
              </a:ext>
            </a:extLst>
          </p:cNvPr>
          <p:cNvPicPr>
            <a:picLocks noChangeAspect="1"/>
          </p:cNvPicPr>
          <p:nvPr/>
        </p:nvPicPr>
        <p:blipFill rotWithShape="1">
          <a:blip r:embed="rId3"/>
          <a:srcRect/>
          <a:stretch/>
        </p:blipFill>
        <p:spPr>
          <a:xfrm>
            <a:off x="19179523" y="8669417"/>
            <a:ext cx="1477329" cy="1477329"/>
          </a:xfrm>
          <a:prstGeom prst="ellipse">
            <a:avLst/>
          </a:prstGeom>
        </p:spPr>
      </p:pic>
      <p:grpSp>
        <p:nvGrpSpPr>
          <p:cNvPr id="4" name="Group 3">
            <a:extLst>
              <a:ext uri="{FF2B5EF4-FFF2-40B4-BE49-F238E27FC236}">
                <a16:creationId xmlns:a16="http://schemas.microsoft.com/office/drawing/2014/main" id="{F08556D7-6ECB-A544-BBFF-9D58D6991289}"/>
              </a:ext>
            </a:extLst>
          </p:cNvPr>
          <p:cNvGrpSpPr/>
          <p:nvPr/>
        </p:nvGrpSpPr>
        <p:grpSpPr>
          <a:xfrm>
            <a:off x="1382351" y="4362311"/>
            <a:ext cx="492782" cy="492784"/>
            <a:chOff x="1382351" y="3938979"/>
            <a:chExt cx="492782" cy="492784"/>
          </a:xfrm>
        </p:grpSpPr>
        <p:sp>
          <p:nvSpPr>
            <p:cNvPr id="38" name="Oval 37">
              <a:extLst>
                <a:ext uri="{FF2B5EF4-FFF2-40B4-BE49-F238E27FC236}">
                  <a16:creationId xmlns:a16="http://schemas.microsoft.com/office/drawing/2014/main" id="{FF44862E-DF43-D14F-81C0-D6F3473DD9AD}"/>
                </a:ext>
              </a:extLst>
            </p:cNvPr>
            <p:cNvSpPr/>
            <p:nvPr/>
          </p:nvSpPr>
          <p:spPr>
            <a:xfrm>
              <a:off x="1382351" y="3938979"/>
              <a:ext cx="492782" cy="492784"/>
            </a:xfrm>
            <a:prstGeom prst="ellipse">
              <a:avLst/>
            </a:prstGeom>
            <a:solidFill>
              <a:srgbClr val="447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39" name="Rectangle 38">
              <a:extLst>
                <a:ext uri="{FF2B5EF4-FFF2-40B4-BE49-F238E27FC236}">
                  <a16:creationId xmlns:a16="http://schemas.microsoft.com/office/drawing/2014/main" id="{1CF3939A-D467-9F44-BAC5-C57E79B54B79}"/>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1</a:t>
              </a:r>
            </a:p>
          </p:txBody>
        </p:sp>
      </p:grpSp>
      <p:grpSp>
        <p:nvGrpSpPr>
          <p:cNvPr id="40" name="Group 39">
            <a:extLst>
              <a:ext uri="{FF2B5EF4-FFF2-40B4-BE49-F238E27FC236}">
                <a16:creationId xmlns:a16="http://schemas.microsoft.com/office/drawing/2014/main" id="{2E2E9804-7C8A-044C-BCC2-D61DFF372A35}"/>
              </a:ext>
            </a:extLst>
          </p:cNvPr>
          <p:cNvGrpSpPr/>
          <p:nvPr/>
        </p:nvGrpSpPr>
        <p:grpSpPr>
          <a:xfrm>
            <a:off x="5719030" y="4362311"/>
            <a:ext cx="492782" cy="492784"/>
            <a:chOff x="1382351" y="3938979"/>
            <a:chExt cx="492782" cy="492784"/>
          </a:xfrm>
        </p:grpSpPr>
        <p:sp>
          <p:nvSpPr>
            <p:cNvPr id="55" name="Oval 54">
              <a:extLst>
                <a:ext uri="{FF2B5EF4-FFF2-40B4-BE49-F238E27FC236}">
                  <a16:creationId xmlns:a16="http://schemas.microsoft.com/office/drawing/2014/main" id="{FAB5B996-328D-5141-B1DE-A05FFC1C129F}"/>
                </a:ext>
              </a:extLst>
            </p:cNvPr>
            <p:cNvSpPr/>
            <p:nvPr/>
          </p:nvSpPr>
          <p:spPr>
            <a:xfrm>
              <a:off x="1382351" y="3938979"/>
              <a:ext cx="492782" cy="492784"/>
            </a:xfrm>
            <a:prstGeom prst="ellipse">
              <a:avLst/>
            </a:prstGeom>
            <a:solidFill>
              <a:srgbClr val="447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56" name="Rectangle 55">
              <a:extLst>
                <a:ext uri="{FF2B5EF4-FFF2-40B4-BE49-F238E27FC236}">
                  <a16:creationId xmlns:a16="http://schemas.microsoft.com/office/drawing/2014/main" id="{EDA6E822-028F-8D47-B534-8F66278ED5C8}"/>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2</a:t>
              </a:r>
            </a:p>
          </p:txBody>
        </p:sp>
      </p:grpSp>
      <p:grpSp>
        <p:nvGrpSpPr>
          <p:cNvPr id="57" name="Group 56">
            <a:extLst>
              <a:ext uri="{FF2B5EF4-FFF2-40B4-BE49-F238E27FC236}">
                <a16:creationId xmlns:a16="http://schemas.microsoft.com/office/drawing/2014/main" id="{078DAFB6-DB9B-A24D-A55F-5619B3C02F13}"/>
              </a:ext>
            </a:extLst>
          </p:cNvPr>
          <p:cNvGrpSpPr/>
          <p:nvPr/>
        </p:nvGrpSpPr>
        <p:grpSpPr>
          <a:xfrm>
            <a:off x="10097824" y="4362311"/>
            <a:ext cx="492782" cy="492784"/>
            <a:chOff x="1382351" y="3938979"/>
            <a:chExt cx="492782" cy="492784"/>
          </a:xfrm>
        </p:grpSpPr>
        <p:sp>
          <p:nvSpPr>
            <p:cNvPr id="58" name="Oval 57">
              <a:extLst>
                <a:ext uri="{FF2B5EF4-FFF2-40B4-BE49-F238E27FC236}">
                  <a16:creationId xmlns:a16="http://schemas.microsoft.com/office/drawing/2014/main" id="{ADF614C0-03C0-1647-9047-588EF1D1628A}"/>
                </a:ext>
              </a:extLst>
            </p:cNvPr>
            <p:cNvSpPr/>
            <p:nvPr/>
          </p:nvSpPr>
          <p:spPr>
            <a:xfrm>
              <a:off x="1382351" y="3938979"/>
              <a:ext cx="492782" cy="492784"/>
            </a:xfrm>
            <a:prstGeom prst="ellipse">
              <a:avLst/>
            </a:prstGeom>
            <a:solidFill>
              <a:srgbClr val="447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59" name="Rectangle 58">
              <a:extLst>
                <a:ext uri="{FF2B5EF4-FFF2-40B4-BE49-F238E27FC236}">
                  <a16:creationId xmlns:a16="http://schemas.microsoft.com/office/drawing/2014/main" id="{3FE635F8-53B6-0044-A041-35242F6CAD75}"/>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3</a:t>
              </a:r>
            </a:p>
          </p:txBody>
        </p:sp>
      </p:grpSp>
      <p:grpSp>
        <p:nvGrpSpPr>
          <p:cNvPr id="60" name="Group 59">
            <a:extLst>
              <a:ext uri="{FF2B5EF4-FFF2-40B4-BE49-F238E27FC236}">
                <a16:creationId xmlns:a16="http://schemas.microsoft.com/office/drawing/2014/main" id="{507C1E95-C558-ED4D-AF25-0D96D3A92A8B}"/>
              </a:ext>
            </a:extLst>
          </p:cNvPr>
          <p:cNvGrpSpPr/>
          <p:nvPr/>
        </p:nvGrpSpPr>
        <p:grpSpPr>
          <a:xfrm>
            <a:off x="14434503" y="4362311"/>
            <a:ext cx="492782" cy="492784"/>
            <a:chOff x="1382351" y="3938979"/>
            <a:chExt cx="492782" cy="492784"/>
          </a:xfrm>
        </p:grpSpPr>
        <p:sp>
          <p:nvSpPr>
            <p:cNvPr id="61" name="Oval 60">
              <a:extLst>
                <a:ext uri="{FF2B5EF4-FFF2-40B4-BE49-F238E27FC236}">
                  <a16:creationId xmlns:a16="http://schemas.microsoft.com/office/drawing/2014/main" id="{80934863-60C8-6143-80BD-279C9B3092E9}"/>
                </a:ext>
              </a:extLst>
            </p:cNvPr>
            <p:cNvSpPr/>
            <p:nvPr/>
          </p:nvSpPr>
          <p:spPr>
            <a:xfrm>
              <a:off x="1382351" y="3938979"/>
              <a:ext cx="492782" cy="492784"/>
            </a:xfrm>
            <a:prstGeom prst="ellipse">
              <a:avLst/>
            </a:prstGeom>
            <a:solidFill>
              <a:srgbClr val="447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62" name="Rectangle 61">
              <a:extLst>
                <a:ext uri="{FF2B5EF4-FFF2-40B4-BE49-F238E27FC236}">
                  <a16:creationId xmlns:a16="http://schemas.microsoft.com/office/drawing/2014/main" id="{7CFE64D6-3735-514E-8780-B2175E9EFC69}"/>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4</a:t>
              </a:r>
            </a:p>
          </p:txBody>
        </p:sp>
      </p:grpSp>
      <p:sp>
        <p:nvSpPr>
          <p:cNvPr id="64" name="Rectangle 63">
            <a:extLst>
              <a:ext uri="{FF2B5EF4-FFF2-40B4-BE49-F238E27FC236}">
                <a16:creationId xmlns:a16="http://schemas.microsoft.com/office/drawing/2014/main" id="{57E299D1-2F06-4749-A151-025DA2367689}"/>
              </a:ext>
            </a:extLst>
          </p:cNvPr>
          <p:cNvSpPr/>
          <p:nvPr/>
        </p:nvSpPr>
        <p:spPr>
          <a:xfrm>
            <a:off x="1331025" y="959358"/>
            <a:ext cx="2411242"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es-ES" sz="3400">
                <a:solidFill>
                  <a:srgbClr val="5B696B"/>
                </a:solidFill>
                <a:latin typeface="Community"/>
              </a:rPr>
              <a:t>Introducción</a:t>
            </a:r>
          </a:p>
        </p:txBody>
      </p:sp>
      <p:pic>
        <p:nvPicPr>
          <p:cNvPr id="30" name="Picture 29" descr="A close up of a sign&#10;&#10;Description automatically generated">
            <a:extLst>
              <a:ext uri="{FF2B5EF4-FFF2-40B4-BE49-F238E27FC236}">
                <a16:creationId xmlns:a16="http://schemas.microsoft.com/office/drawing/2014/main" id="{F7E73EDD-FB0B-7645-9089-0CC6482B1C58}"/>
              </a:ext>
            </a:extLst>
          </p:cNvPr>
          <p:cNvPicPr>
            <a:picLocks noChangeAspect="1"/>
          </p:cNvPicPr>
          <p:nvPr/>
        </p:nvPicPr>
        <p:blipFill>
          <a:blip r:embed="rId4"/>
          <a:stretch>
            <a:fillRect/>
          </a:stretch>
        </p:blipFill>
        <p:spPr>
          <a:xfrm>
            <a:off x="1382351" y="12813949"/>
            <a:ext cx="2090791" cy="287116"/>
          </a:xfrm>
          <a:prstGeom prst="rect">
            <a:avLst/>
          </a:prstGeom>
        </p:spPr>
      </p:pic>
    </p:spTree>
    <p:extLst>
      <p:ext uri="{BB962C8B-B14F-4D97-AF65-F5344CB8AC3E}">
        <p14:creationId xmlns:p14="http://schemas.microsoft.com/office/powerpoint/2010/main" val="235486108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sp>
        <p:nvSpPr>
          <p:cNvPr id="30" name="Rectangle 29">
            <a:extLst>
              <a:ext uri="{FF2B5EF4-FFF2-40B4-BE49-F238E27FC236}">
                <a16:creationId xmlns:a16="http://schemas.microsoft.com/office/drawing/2014/main" id="{7FCCD0CF-A913-EE48-9788-DEA98C73B691}"/>
              </a:ext>
            </a:extLst>
          </p:cNvPr>
          <p:cNvSpPr/>
          <p:nvPr/>
        </p:nvSpPr>
        <p:spPr>
          <a:xfrm>
            <a:off x="14820092" y="3971660"/>
            <a:ext cx="8508875" cy="4980169"/>
          </a:xfrm>
          <a:prstGeom prst="rect">
            <a:avLst/>
          </a:prstGeom>
          <a:solidFill>
            <a:srgbClr val="D6EBC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37" name="Rectangle 36">
            <a:extLst>
              <a:ext uri="{FF2B5EF4-FFF2-40B4-BE49-F238E27FC236}">
                <a16:creationId xmlns:a16="http://schemas.microsoft.com/office/drawing/2014/main" id="{3827FB32-A2AB-4143-A78E-E7749DD73118}"/>
              </a:ext>
            </a:extLst>
          </p:cNvPr>
          <p:cNvSpPr/>
          <p:nvPr/>
        </p:nvSpPr>
        <p:spPr>
          <a:xfrm>
            <a:off x="1363482" y="4328442"/>
            <a:ext cx="4003377" cy="6125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300" b="1" dirty="0">
                <a:solidFill>
                  <a:srgbClr val="44702D"/>
                </a:solidFill>
                <a:latin typeface="Community Light" panose="02000303040000020003" pitchFamily="2" charset="0"/>
              </a:rPr>
              <a:t>       Orientación inicial: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es-ES" sz="3100" dirty="0">
                <a:solidFill>
                  <a:srgbClr val="546779"/>
                </a:solidFill>
                <a:latin typeface="Community Light" panose="02000303040000020003" pitchFamily="2" charset="0"/>
              </a:rPr>
              <a:t>Todos los estudiantes crean un perfil de LinkedIn al inicio de sus estudios superiores para forjar su red y acceder a LinkedIn </a:t>
            </a:r>
            <a:r>
              <a:rPr lang="es-ES" sz="3100" dirty="0" err="1">
                <a:solidFill>
                  <a:srgbClr val="546779"/>
                </a:solidFill>
                <a:latin typeface="Community Light" panose="02000303040000020003" pitchFamily="2" charset="0"/>
              </a:rPr>
              <a:t>Learning</a:t>
            </a:r>
            <a:r>
              <a:rPr lang="es-ES" sz="3100" dirty="0">
                <a:solidFill>
                  <a:srgbClr val="546779"/>
                </a:solidFill>
                <a:latin typeface="Community Light" panose="02000303040000020003" pitchFamily="2" charset="0"/>
              </a:rPr>
              <a:t> para adquirir aptitudes demandadas a lo largo de su formación.</a:t>
            </a:r>
          </a:p>
        </p:txBody>
      </p:sp>
      <p:grpSp>
        <p:nvGrpSpPr>
          <p:cNvPr id="4" name="Group 3">
            <a:extLst>
              <a:ext uri="{FF2B5EF4-FFF2-40B4-BE49-F238E27FC236}">
                <a16:creationId xmlns:a16="http://schemas.microsoft.com/office/drawing/2014/main" id="{F08556D7-6ECB-A544-BBFF-9D58D6991289}"/>
              </a:ext>
            </a:extLst>
          </p:cNvPr>
          <p:cNvGrpSpPr/>
          <p:nvPr/>
        </p:nvGrpSpPr>
        <p:grpSpPr>
          <a:xfrm>
            <a:off x="1382351" y="4328442"/>
            <a:ext cx="492782" cy="492784"/>
            <a:chOff x="1382351" y="3938979"/>
            <a:chExt cx="492782" cy="492784"/>
          </a:xfrm>
        </p:grpSpPr>
        <p:sp>
          <p:nvSpPr>
            <p:cNvPr id="38" name="Oval 37">
              <a:extLst>
                <a:ext uri="{FF2B5EF4-FFF2-40B4-BE49-F238E27FC236}">
                  <a16:creationId xmlns:a16="http://schemas.microsoft.com/office/drawing/2014/main" id="{FF44862E-DF43-D14F-81C0-D6F3473DD9AD}"/>
                </a:ext>
              </a:extLst>
            </p:cNvPr>
            <p:cNvSpPr/>
            <p:nvPr/>
          </p:nvSpPr>
          <p:spPr>
            <a:xfrm>
              <a:off x="1382351" y="3938979"/>
              <a:ext cx="492782" cy="492784"/>
            </a:xfrm>
            <a:prstGeom prst="ellipse">
              <a:avLst/>
            </a:prstGeom>
            <a:solidFill>
              <a:srgbClr val="447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39" name="Rectangle 38">
              <a:extLst>
                <a:ext uri="{FF2B5EF4-FFF2-40B4-BE49-F238E27FC236}">
                  <a16:creationId xmlns:a16="http://schemas.microsoft.com/office/drawing/2014/main" id="{1CF3939A-D467-9F44-BAC5-C57E79B54B79}"/>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1</a:t>
              </a:r>
            </a:p>
          </p:txBody>
        </p:sp>
      </p:grpSp>
      <p:sp>
        <p:nvSpPr>
          <p:cNvPr id="68" name="Rectangle 67">
            <a:extLst>
              <a:ext uri="{FF2B5EF4-FFF2-40B4-BE49-F238E27FC236}">
                <a16:creationId xmlns:a16="http://schemas.microsoft.com/office/drawing/2014/main" id="{233EC49E-9835-AD4E-A477-196A62CB77BE}"/>
              </a:ext>
            </a:extLst>
          </p:cNvPr>
          <p:cNvSpPr/>
          <p:nvPr/>
        </p:nvSpPr>
        <p:spPr>
          <a:xfrm>
            <a:off x="5808123" y="4328442"/>
            <a:ext cx="3758961" cy="4040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300" b="1">
                <a:solidFill>
                  <a:srgbClr val="44702D"/>
                </a:solidFill>
                <a:latin typeface="Community Light" panose="02000303040000020003" pitchFamily="2" charset="0"/>
              </a:rPr>
              <a:t>       Profesorado: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es-ES" sz="3100">
                <a:solidFill>
                  <a:srgbClr val="546779"/>
                </a:solidFill>
                <a:latin typeface="Community Light" panose="02000303040000020003" pitchFamily="2" charset="0"/>
              </a:rPr>
              <a:t>Coordina el contenido de LinkedIn Learning con el plan de estudios para impartir clases dinámicas que abarquen las aptitudes básicas actuales.</a:t>
            </a:r>
          </a:p>
          <a:p>
            <a:endParaRPr lang="en-US" sz="3100" dirty="0">
              <a:solidFill>
                <a:srgbClr val="546779"/>
              </a:solidFill>
              <a:latin typeface="Community Light" panose="02000303040000020003" pitchFamily="2" charset="0"/>
            </a:endParaRPr>
          </a:p>
        </p:txBody>
      </p:sp>
      <p:grpSp>
        <p:nvGrpSpPr>
          <p:cNvPr id="69" name="Group 68">
            <a:extLst>
              <a:ext uri="{FF2B5EF4-FFF2-40B4-BE49-F238E27FC236}">
                <a16:creationId xmlns:a16="http://schemas.microsoft.com/office/drawing/2014/main" id="{48286DA5-0F5A-2440-A9FC-6934DE068231}"/>
              </a:ext>
            </a:extLst>
          </p:cNvPr>
          <p:cNvGrpSpPr/>
          <p:nvPr/>
        </p:nvGrpSpPr>
        <p:grpSpPr>
          <a:xfrm>
            <a:off x="5826993" y="4328442"/>
            <a:ext cx="492782" cy="492784"/>
            <a:chOff x="1382351" y="3938979"/>
            <a:chExt cx="492782" cy="492784"/>
          </a:xfrm>
        </p:grpSpPr>
        <p:sp>
          <p:nvSpPr>
            <p:cNvPr id="70" name="Oval 69">
              <a:extLst>
                <a:ext uri="{FF2B5EF4-FFF2-40B4-BE49-F238E27FC236}">
                  <a16:creationId xmlns:a16="http://schemas.microsoft.com/office/drawing/2014/main" id="{9619959B-BBE2-6D4D-A7A2-E55B3BD3D735}"/>
                </a:ext>
              </a:extLst>
            </p:cNvPr>
            <p:cNvSpPr/>
            <p:nvPr/>
          </p:nvSpPr>
          <p:spPr>
            <a:xfrm>
              <a:off x="1382351" y="3938979"/>
              <a:ext cx="492782" cy="492784"/>
            </a:xfrm>
            <a:prstGeom prst="ellipse">
              <a:avLst/>
            </a:prstGeom>
            <a:solidFill>
              <a:srgbClr val="447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71" name="Rectangle 70">
              <a:extLst>
                <a:ext uri="{FF2B5EF4-FFF2-40B4-BE49-F238E27FC236}">
                  <a16:creationId xmlns:a16="http://schemas.microsoft.com/office/drawing/2014/main" id="{949CB56C-4B9B-FF4B-8948-12379A871A55}"/>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2</a:t>
              </a:r>
            </a:p>
          </p:txBody>
        </p:sp>
      </p:grpSp>
      <p:sp>
        <p:nvSpPr>
          <p:cNvPr id="72" name="Rectangle 71">
            <a:extLst>
              <a:ext uri="{FF2B5EF4-FFF2-40B4-BE49-F238E27FC236}">
                <a16:creationId xmlns:a16="http://schemas.microsoft.com/office/drawing/2014/main" id="{B582AB7C-867E-9544-BA55-9DA64D6C1DE7}"/>
              </a:ext>
            </a:extLst>
          </p:cNvPr>
          <p:cNvSpPr/>
          <p:nvPr/>
        </p:nvSpPr>
        <p:spPr>
          <a:xfrm>
            <a:off x="10296352" y="4328442"/>
            <a:ext cx="4284297" cy="4040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300" b="1" dirty="0">
                <a:solidFill>
                  <a:srgbClr val="44702D"/>
                </a:solidFill>
                <a:latin typeface="Community Light" panose="02000303040000020003" pitchFamily="2" charset="0"/>
              </a:rPr>
              <a:t> 	  Promoción por </a:t>
            </a:r>
            <a:br>
              <a:rPr lang="es-ES" sz="3300" b="1" dirty="0">
                <a:solidFill>
                  <a:srgbClr val="44702D"/>
                </a:solidFill>
                <a:latin typeface="Community Light" panose="02000303040000020003" pitchFamily="2" charset="0"/>
              </a:rPr>
            </a:br>
            <a:r>
              <a:rPr lang="es-ES" sz="3300" b="1" dirty="0">
                <a:solidFill>
                  <a:srgbClr val="44702D"/>
                </a:solidFill>
                <a:latin typeface="Community Light" panose="02000303040000020003" pitchFamily="2" charset="0"/>
              </a:rPr>
              <a:t>parte de los estudiantes: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es-ES" sz="3100" dirty="0">
                <a:solidFill>
                  <a:srgbClr val="546779"/>
                </a:solidFill>
                <a:latin typeface="Community Light" panose="02000303040000020003" pitchFamily="2" charset="0"/>
              </a:rPr>
              <a:t>Despierta interés por LinkedIn con el programa de expertos de LinkedIn </a:t>
            </a:r>
            <a:r>
              <a:rPr lang="es-ES" sz="3100" dirty="0" err="1">
                <a:solidFill>
                  <a:srgbClr val="546779"/>
                </a:solidFill>
                <a:latin typeface="Community Light" panose="02000303040000020003" pitchFamily="2" charset="0"/>
              </a:rPr>
              <a:t>Learning</a:t>
            </a:r>
            <a:r>
              <a:rPr lang="es-ES" sz="3100" dirty="0">
                <a:solidFill>
                  <a:srgbClr val="546779"/>
                </a:solidFill>
                <a:latin typeface="Community Light" panose="02000303040000020003" pitchFamily="2" charset="0"/>
              </a:rPr>
              <a:t>, que permite a los estudiantes apoyar a sus compañeros. </a:t>
            </a:r>
            <a:br>
              <a:rPr lang="en-US" sz="3100" dirty="0">
                <a:solidFill>
                  <a:srgbClr val="546779"/>
                </a:solidFill>
                <a:latin typeface="Community Light" panose="02000303040000020003" pitchFamily="2" charset="0"/>
              </a:rPr>
            </a:br>
            <a:endParaRPr lang="en-US" sz="3100" dirty="0">
              <a:solidFill>
                <a:srgbClr val="546779"/>
              </a:solidFill>
              <a:latin typeface="Community Light" panose="02000303040000020003" pitchFamily="2" charset="0"/>
            </a:endParaRPr>
          </a:p>
        </p:txBody>
      </p:sp>
      <p:grpSp>
        <p:nvGrpSpPr>
          <p:cNvPr id="73" name="Group 72">
            <a:extLst>
              <a:ext uri="{FF2B5EF4-FFF2-40B4-BE49-F238E27FC236}">
                <a16:creationId xmlns:a16="http://schemas.microsoft.com/office/drawing/2014/main" id="{1662DA6F-137A-8B4F-8149-DEAE3B934439}"/>
              </a:ext>
            </a:extLst>
          </p:cNvPr>
          <p:cNvGrpSpPr/>
          <p:nvPr/>
        </p:nvGrpSpPr>
        <p:grpSpPr>
          <a:xfrm>
            <a:off x="10315223" y="4328442"/>
            <a:ext cx="492782" cy="492784"/>
            <a:chOff x="1382351" y="3938979"/>
            <a:chExt cx="492782" cy="492784"/>
          </a:xfrm>
        </p:grpSpPr>
        <p:sp>
          <p:nvSpPr>
            <p:cNvPr id="74" name="Oval 73">
              <a:extLst>
                <a:ext uri="{FF2B5EF4-FFF2-40B4-BE49-F238E27FC236}">
                  <a16:creationId xmlns:a16="http://schemas.microsoft.com/office/drawing/2014/main" id="{D2B6110F-36C3-9C4E-9157-FD5D38A76D14}"/>
                </a:ext>
              </a:extLst>
            </p:cNvPr>
            <p:cNvSpPr/>
            <p:nvPr/>
          </p:nvSpPr>
          <p:spPr>
            <a:xfrm>
              <a:off x="1382351" y="3938979"/>
              <a:ext cx="492782" cy="492784"/>
            </a:xfrm>
            <a:prstGeom prst="ellipse">
              <a:avLst/>
            </a:prstGeom>
            <a:solidFill>
              <a:srgbClr val="447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75" name="Rectangle 74">
              <a:extLst>
                <a:ext uri="{FF2B5EF4-FFF2-40B4-BE49-F238E27FC236}">
                  <a16:creationId xmlns:a16="http://schemas.microsoft.com/office/drawing/2014/main" id="{D27D2181-4389-8C4F-9D51-FE704EB9A368}"/>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dirty="0">
                  <a:solidFill>
                    <a:srgbClr val="FEFAF6"/>
                  </a:solidFill>
                  <a:latin typeface="Community" panose="02000303040000020003" pitchFamily="2" charset="0"/>
                </a:rPr>
                <a:t>3</a:t>
              </a:r>
            </a:p>
          </p:txBody>
        </p:sp>
      </p:grpSp>
      <p:sp>
        <p:nvSpPr>
          <p:cNvPr id="76" name="Rectangle 75">
            <a:extLst>
              <a:ext uri="{FF2B5EF4-FFF2-40B4-BE49-F238E27FC236}">
                <a16:creationId xmlns:a16="http://schemas.microsoft.com/office/drawing/2014/main" id="{2B3690B4-4510-AA44-8978-A3C638A94D13}"/>
              </a:ext>
            </a:extLst>
          </p:cNvPr>
          <p:cNvSpPr/>
          <p:nvPr/>
        </p:nvSpPr>
        <p:spPr>
          <a:xfrm>
            <a:off x="5808122" y="8825489"/>
            <a:ext cx="4397982" cy="2791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300" b="1" dirty="0">
                <a:solidFill>
                  <a:srgbClr val="44702D"/>
                </a:solidFill>
                <a:latin typeface="Community Light" panose="02000303040000020003" pitchFamily="2" charset="0"/>
              </a:rPr>
              <a:t> 	   Orientación profesional: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es-ES" sz="3100" dirty="0">
                <a:solidFill>
                  <a:srgbClr val="546779"/>
                </a:solidFill>
                <a:latin typeface="Community Light" panose="02000303040000020003" pitchFamily="2" charset="0"/>
              </a:rPr>
              <a:t>Aprovecha las posibilidades </a:t>
            </a:r>
            <a:br>
              <a:rPr lang="en-US" sz="3100" dirty="0">
                <a:solidFill>
                  <a:srgbClr val="546779"/>
                </a:solidFill>
                <a:latin typeface="Community Light" panose="02000303040000020003" pitchFamily="2" charset="0"/>
              </a:rPr>
            </a:br>
            <a:r>
              <a:rPr lang="es-ES" sz="3100" dirty="0">
                <a:solidFill>
                  <a:srgbClr val="546779"/>
                </a:solidFill>
                <a:latin typeface="Community Light" panose="02000303040000020003" pitchFamily="2" charset="0"/>
              </a:rPr>
              <a:t>de LinkedIn para acercar </a:t>
            </a:r>
            <a:br>
              <a:rPr lang="es-ES" sz="3100" dirty="0">
                <a:solidFill>
                  <a:srgbClr val="546779"/>
                </a:solidFill>
                <a:latin typeface="Community Light" panose="02000303040000020003" pitchFamily="2" charset="0"/>
              </a:rPr>
            </a:br>
            <a:r>
              <a:rPr lang="es-ES" sz="3100" dirty="0">
                <a:solidFill>
                  <a:srgbClr val="546779"/>
                </a:solidFill>
                <a:latin typeface="Community Light" panose="02000303040000020003" pitchFamily="2" charset="0"/>
              </a:rPr>
              <a:t>a tus alumnos a las oportunidades.</a:t>
            </a:r>
          </a:p>
          <a:p>
            <a:endParaRPr lang="en-US" sz="3100" dirty="0">
              <a:solidFill>
                <a:srgbClr val="546779"/>
              </a:solidFill>
              <a:latin typeface="Community Light" panose="02000303040000020003" pitchFamily="2" charset="0"/>
            </a:endParaRPr>
          </a:p>
        </p:txBody>
      </p:sp>
      <p:grpSp>
        <p:nvGrpSpPr>
          <p:cNvPr id="77" name="Group 76">
            <a:extLst>
              <a:ext uri="{FF2B5EF4-FFF2-40B4-BE49-F238E27FC236}">
                <a16:creationId xmlns:a16="http://schemas.microsoft.com/office/drawing/2014/main" id="{E29AB017-EAA3-3245-86B4-B425136369C9}"/>
              </a:ext>
            </a:extLst>
          </p:cNvPr>
          <p:cNvGrpSpPr/>
          <p:nvPr/>
        </p:nvGrpSpPr>
        <p:grpSpPr>
          <a:xfrm>
            <a:off x="5826992" y="8825489"/>
            <a:ext cx="492782" cy="492784"/>
            <a:chOff x="1382351" y="3938979"/>
            <a:chExt cx="492782" cy="492784"/>
          </a:xfrm>
        </p:grpSpPr>
        <p:sp>
          <p:nvSpPr>
            <p:cNvPr id="78" name="Oval 77">
              <a:extLst>
                <a:ext uri="{FF2B5EF4-FFF2-40B4-BE49-F238E27FC236}">
                  <a16:creationId xmlns:a16="http://schemas.microsoft.com/office/drawing/2014/main" id="{34E7EAFA-84FA-6440-BB09-8367AEE1FAEC}"/>
                </a:ext>
              </a:extLst>
            </p:cNvPr>
            <p:cNvSpPr/>
            <p:nvPr/>
          </p:nvSpPr>
          <p:spPr>
            <a:xfrm>
              <a:off x="1382351" y="3938979"/>
              <a:ext cx="492782" cy="492784"/>
            </a:xfrm>
            <a:prstGeom prst="ellipse">
              <a:avLst/>
            </a:prstGeom>
            <a:solidFill>
              <a:srgbClr val="447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79" name="Rectangle 78">
              <a:extLst>
                <a:ext uri="{FF2B5EF4-FFF2-40B4-BE49-F238E27FC236}">
                  <a16:creationId xmlns:a16="http://schemas.microsoft.com/office/drawing/2014/main" id="{57139811-8632-AB40-84A0-F58F5A138C28}"/>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4</a:t>
              </a:r>
            </a:p>
          </p:txBody>
        </p:sp>
      </p:grpSp>
      <p:sp>
        <p:nvSpPr>
          <p:cNvPr id="80" name="Rectangle 79">
            <a:extLst>
              <a:ext uri="{FF2B5EF4-FFF2-40B4-BE49-F238E27FC236}">
                <a16:creationId xmlns:a16="http://schemas.microsoft.com/office/drawing/2014/main" id="{EE63BD87-1145-194F-8CB5-7D3160D88046}"/>
              </a:ext>
            </a:extLst>
          </p:cNvPr>
          <p:cNvSpPr/>
          <p:nvPr/>
        </p:nvSpPr>
        <p:spPr>
          <a:xfrm>
            <a:off x="10314106" y="8825489"/>
            <a:ext cx="4266543" cy="3301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3300" b="1" dirty="0">
                <a:solidFill>
                  <a:srgbClr val="44702D"/>
                </a:solidFill>
                <a:latin typeface="Community Light" panose="02000303040000020003" pitchFamily="2" charset="0"/>
              </a:rPr>
              <a:t>       Personal: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es-ES" sz="3100" dirty="0">
                <a:solidFill>
                  <a:srgbClr val="546779"/>
                </a:solidFill>
                <a:latin typeface="Community Light" panose="02000303040000020003" pitchFamily="2" charset="0"/>
              </a:rPr>
              <a:t>Ayuda a tus empleados a estar al día de las últimas aptitudes técnicas e interpersonales para que </a:t>
            </a:r>
            <a:br>
              <a:rPr lang="es-ES" sz="3100" dirty="0">
                <a:solidFill>
                  <a:srgbClr val="546779"/>
                </a:solidFill>
                <a:latin typeface="Community Light" panose="02000303040000020003" pitchFamily="2" charset="0"/>
              </a:rPr>
            </a:br>
            <a:r>
              <a:rPr lang="es-ES" sz="3100" dirty="0">
                <a:solidFill>
                  <a:srgbClr val="546779"/>
                </a:solidFill>
                <a:latin typeface="Community Light" panose="02000303040000020003" pitchFamily="2" charset="0"/>
              </a:rPr>
              <a:t>tu institución esté a la vanguardia.</a:t>
            </a:r>
          </a:p>
          <a:p>
            <a:endParaRPr lang="en-US" sz="3100" dirty="0">
              <a:solidFill>
                <a:srgbClr val="546779"/>
              </a:solidFill>
              <a:latin typeface="Community Light" panose="02000303040000020003" pitchFamily="2" charset="0"/>
            </a:endParaRPr>
          </a:p>
        </p:txBody>
      </p:sp>
      <p:grpSp>
        <p:nvGrpSpPr>
          <p:cNvPr id="81" name="Group 80">
            <a:extLst>
              <a:ext uri="{FF2B5EF4-FFF2-40B4-BE49-F238E27FC236}">
                <a16:creationId xmlns:a16="http://schemas.microsoft.com/office/drawing/2014/main" id="{23D074A9-32B1-7441-BE5E-CFFB9A399E1A}"/>
              </a:ext>
            </a:extLst>
          </p:cNvPr>
          <p:cNvGrpSpPr/>
          <p:nvPr/>
        </p:nvGrpSpPr>
        <p:grpSpPr>
          <a:xfrm>
            <a:off x="10332976" y="8825489"/>
            <a:ext cx="492782" cy="492784"/>
            <a:chOff x="1382351" y="3938979"/>
            <a:chExt cx="492782" cy="492784"/>
          </a:xfrm>
        </p:grpSpPr>
        <p:sp>
          <p:nvSpPr>
            <p:cNvPr id="82" name="Oval 81">
              <a:extLst>
                <a:ext uri="{FF2B5EF4-FFF2-40B4-BE49-F238E27FC236}">
                  <a16:creationId xmlns:a16="http://schemas.microsoft.com/office/drawing/2014/main" id="{A1F251F6-E47E-764A-AA65-4277E5D99C96}"/>
                </a:ext>
              </a:extLst>
            </p:cNvPr>
            <p:cNvSpPr/>
            <p:nvPr/>
          </p:nvSpPr>
          <p:spPr>
            <a:xfrm>
              <a:off x="1382351" y="3938979"/>
              <a:ext cx="492782" cy="492784"/>
            </a:xfrm>
            <a:prstGeom prst="ellipse">
              <a:avLst/>
            </a:prstGeom>
            <a:solidFill>
              <a:srgbClr val="447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83" name="Rectangle 82">
              <a:extLst>
                <a:ext uri="{FF2B5EF4-FFF2-40B4-BE49-F238E27FC236}">
                  <a16:creationId xmlns:a16="http://schemas.microsoft.com/office/drawing/2014/main" id="{C9C10820-40BB-3B42-9974-F98705C0B2B7}"/>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3000">
                  <a:solidFill>
                    <a:srgbClr val="FEFAF6"/>
                  </a:solidFill>
                  <a:latin typeface="Community" panose="02000303040000020003" pitchFamily="2" charset="0"/>
                </a:rPr>
                <a:t>5</a:t>
              </a:r>
            </a:p>
          </p:txBody>
        </p:sp>
      </p:grpSp>
      <p:grpSp>
        <p:nvGrpSpPr>
          <p:cNvPr id="7" name="Group 6">
            <a:extLst>
              <a:ext uri="{FF2B5EF4-FFF2-40B4-BE49-F238E27FC236}">
                <a16:creationId xmlns:a16="http://schemas.microsoft.com/office/drawing/2014/main" id="{F21B0206-9D53-884F-90A3-371AC6EF474E}"/>
              </a:ext>
            </a:extLst>
          </p:cNvPr>
          <p:cNvGrpSpPr/>
          <p:nvPr/>
        </p:nvGrpSpPr>
        <p:grpSpPr>
          <a:xfrm>
            <a:off x="15065116" y="6858000"/>
            <a:ext cx="4179299" cy="1489046"/>
            <a:chOff x="14729669" y="9679308"/>
            <a:chExt cx="4179299" cy="1489046"/>
          </a:xfrm>
        </p:grpSpPr>
        <p:sp>
          <p:nvSpPr>
            <p:cNvPr id="46" name="Rectangle 45">
              <a:extLst>
                <a:ext uri="{FF2B5EF4-FFF2-40B4-BE49-F238E27FC236}">
                  <a16:creationId xmlns:a16="http://schemas.microsoft.com/office/drawing/2014/main" id="{D935BC31-E74B-AF42-AC50-0E76894160B9}"/>
                </a:ext>
              </a:extLst>
            </p:cNvPr>
            <p:cNvSpPr/>
            <p:nvPr/>
          </p:nvSpPr>
          <p:spPr>
            <a:xfrm>
              <a:off x="16659979" y="9869833"/>
              <a:ext cx="2248989" cy="1107996"/>
            </a:xfrm>
            <a:prstGeom prst="rect">
              <a:avLst/>
            </a:prstGeom>
          </p:spPr>
          <p:txBody>
            <a:bodyPr wrap="square" lIns="0" tIns="0" rIns="0" bIns="0">
              <a:spAutoFit/>
            </a:bodyPr>
            <a:lstStyle/>
            <a:p>
              <a:pPr rtl="0"/>
              <a:r>
                <a:rPr lang="es-ES" sz="2400" b="1">
                  <a:solidFill>
                    <a:srgbClr val="556679"/>
                  </a:solidFill>
                  <a:latin typeface="Community Semibold" panose="02000303040000020003" pitchFamily="2" charset="0"/>
                </a:rPr>
                <a:t>Riya Jindal</a:t>
              </a:r>
            </a:p>
            <a:p>
              <a:pPr rtl="0"/>
              <a:r>
                <a:rPr lang="es-ES" sz="2400">
                  <a:solidFill>
                    <a:srgbClr val="556679"/>
                  </a:solidFill>
                  <a:latin typeface="Community" panose="02000303040000020003" pitchFamily="2" charset="0"/>
                </a:rPr>
                <a:t>Recién graduada</a:t>
              </a:r>
            </a:p>
            <a:p>
              <a:pPr rtl="0"/>
              <a:r>
                <a:rPr lang="es-ES" sz="2400">
                  <a:solidFill>
                    <a:srgbClr val="556679"/>
                  </a:solidFill>
                  <a:latin typeface="Community" panose="02000303040000020003" pitchFamily="2" charset="0"/>
                </a:rPr>
                <a:t>Lambton College</a:t>
              </a:r>
            </a:p>
          </p:txBody>
        </p:sp>
        <p:pic>
          <p:nvPicPr>
            <p:cNvPr id="84" name="Picture 83" descr="A person holding a sign posing for the camera&#10;&#10;Description automatically generated">
              <a:extLst>
                <a:ext uri="{FF2B5EF4-FFF2-40B4-BE49-F238E27FC236}">
                  <a16:creationId xmlns:a16="http://schemas.microsoft.com/office/drawing/2014/main" id="{0C015AAD-F706-AA42-ACF8-11D5E2FCC69E}"/>
                </a:ext>
              </a:extLst>
            </p:cNvPr>
            <p:cNvPicPr>
              <a:picLocks noChangeAspect="1"/>
            </p:cNvPicPr>
            <p:nvPr/>
          </p:nvPicPr>
          <p:blipFill rotWithShape="1">
            <a:blip r:embed="rId4"/>
            <a:srcRect l="41715" t="18549" r="9188" b="44645"/>
            <a:stretch/>
          </p:blipFill>
          <p:spPr>
            <a:xfrm>
              <a:off x="14729669" y="9679308"/>
              <a:ext cx="1489046" cy="1489046"/>
            </a:xfrm>
            <a:prstGeom prst="ellipse">
              <a:avLst/>
            </a:prstGeom>
          </p:spPr>
        </p:pic>
      </p:grpSp>
      <p:sp>
        <p:nvSpPr>
          <p:cNvPr id="47" name="Rectangle 46">
            <a:extLst>
              <a:ext uri="{FF2B5EF4-FFF2-40B4-BE49-F238E27FC236}">
                <a16:creationId xmlns:a16="http://schemas.microsoft.com/office/drawing/2014/main" id="{5C97DE81-490D-7E4C-9CF5-E77B48D7F931}"/>
              </a:ext>
            </a:extLst>
          </p:cNvPr>
          <p:cNvSpPr/>
          <p:nvPr/>
        </p:nvSpPr>
        <p:spPr>
          <a:xfrm>
            <a:off x="1331025" y="1439758"/>
            <a:ext cx="20340255"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es-ES" sz="7700">
                <a:solidFill>
                  <a:srgbClr val="556679"/>
                </a:solidFill>
                <a:latin typeface="Community Light" panose="02000303040000020003" pitchFamily="2" charset="0"/>
                <a:cs typeface="Arial"/>
              </a:rPr>
              <a:t>¿Cómo? </a:t>
            </a:r>
            <a:r>
              <a:rPr lang="es-ES" sz="7700">
                <a:solidFill>
                  <a:srgbClr val="44702D"/>
                </a:solidFill>
                <a:latin typeface="Community Light" panose="02000303040000020003" pitchFamily="2" charset="0"/>
                <a:cs typeface="Arial"/>
              </a:rPr>
              <a:t>5 aspectos para aprovechar las posibilidades de LinkedIn en el campus.</a:t>
            </a:r>
          </a:p>
        </p:txBody>
      </p:sp>
      <p:sp>
        <p:nvSpPr>
          <p:cNvPr id="55" name="Rectangle 54">
            <a:extLst>
              <a:ext uri="{FF2B5EF4-FFF2-40B4-BE49-F238E27FC236}">
                <a16:creationId xmlns:a16="http://schemas.microsoft.com/office/drawing/2014/main" id="{B937ACC9-8EF7-2047-983B-3237DCF3DB05}"/>
              </a:ext>
            </a:extLst>
          </p:cNvPr>
          <p:cNvSpPr/>
          <p:nvPr/>
        </p:nvSpPr>
        <p:spPr>
          <a:xfrm>
            <a:off x="1331025" y="959358"/>
            <a:ext cx="2411242"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es-ES" sz="3400">
                <a:solidFill>
                  <a:srgbClr val="5B696B"/>
                </a:solidFill>
                <a:latin typeface="Community"/>
              </a:rPr>
              <a:t>Introducción</a:t>
            </a:r>
          </a:p>
        </p:txBody>
      </p:sp>
      <p:sp>
        <p:nvSpPr>
          <p:cNvPr id="32" name="Rectangle 31">
            <a:extLst>
              <a:ext uri="{FF2B5EF4-FFF2-40B4-BE49-F238E27FC236}">
                <a16:creationId xmlns:a16="http://schemas.microsoft.com/office/drawing/2014/main" id="{D149F64B-33F9-D941-8724-A7E8475A1D8C}"/>
              </a:ext>
            </a:extLst>
          </p:cNvPr>
          <p:cNvSpPr/>
          <p:nvPr/>
        </p:nvSpPr>
        <p:spPr>
          <a:xfrm>
            <a:off x="15065116" y="4464040"/>
            <a:ext cx="7015395" cy="1816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sz="2800" b="1" dirty="0">
                <a:solidFill>
                  <a:srgbClr val="44702D"/>
                </a:solidFill>
                <a:latin typeface="Community Light" panose="02000303040000020003" pitchFamily="2" charset="0"/>
              </a:rPr>
              <a:t>«Con LinkedIn </a:t>
            </a:r>
            <a:r>
              <a:rPr lang="es-ES" sz="2800" b="1" dirty="0" err="1">
                <a:solidFill>
                  <a:srgbClr val="44702D"/>
                </a:solidFill>
                <a:latin typeface="Community Light" panose="02000303040000020003" pitchFamily="2" charset="0"/>
              </a:rPr>
              <a:t>Learning</a:t>
            </a:r>
            <a:r>
              <a:rPr lang="es-ES" sz="2800" b="1" dirty="0">
                <a:solidFill>
                  <a:srgbClr val="44702D"/>
                </a:solidFill>
                <a:latin typeface="Community Light" panose="02000303040000020003" pitchFamily="2" charset="0"/>
              </a:rPr>
              <a:t> nunca dejas de aprender. No hay papeleos ni obstáculos. Solo tienes que elegir un curso y aprender lo que quieras. Te da alas».</a:t>
            </a:r>
          </a:p>
          <a:p>
            <a:endParaRPr lang="en-US" sz="2800" b="1" dirty="0">
              <a:solidFill>
                <a:srgbClr val="44702D"/>
              </a:solidFill>
              <a:latin typeface="Community Light" panose="02000303040000020003" pitchFamily="2" charset="0"/>
            </a:endParaRPr>
          </a:p>
        </p:txBody>
      </p:sp>
    </p:spTree>
    <p:extLst>
      <p:ext uri="{BB962C8B-B14F-4D97-AF65-F5344CB8AC3E}">
        <p14:creationId xmlns:p14="http://schemas.microsoft.com/office/powerpoint/2010/main" val="242211931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47" name="Rectangle 46">
            <a:extLst>
              <a:ext uri="{FF2B5EF4-FFF2-40B4-BE49-F238E27FC236}">
                <a16:creationId xmlns:a16="http://schemas.microsoft.com/office/drawing/2014/main" id="{5C97DE81-490D-7E4C-9CF5-E77B48D7F931}"/>
              </a:ext>
            </a:extLst>
          </p:cNvPr>
          <p:cNvSpPr/>
          <p:nvPr/>
        </p:nvSpPr>
        <p:spPr>
          <a:xfrm>
            <a:off x="1331025" y="1439758"/>
            <a:ext cx="22331863"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es-ES" sz="7700" dirty="0">
                <a:solidFill>
                  <a:srgbClr val="556679"/>
                </a:solidFill>
                <a:latin typeface="Community Light" panose="02000303040000020003" pitchFamily="2" charset="0"/>
                <a:cs typeface="Arial"/>
              </a:rPr>
              <a:t>¿El resultado? </a:t>
            </a:r>
            <a:r>
              <a:rPr lang="es-ES" sz="7700" dirty="0">
                <a:solidFill>
                  <a:srgbClr val="44702D"/>
                </a:solidFill>
                <a:latin typeface="Community Light" panose="02000303040000020003" pitchFamily="2" charset="0"/>
                <a:cs typeface="Arial"/>
              </a:rPr>
              <a:t>Los estudiantes que usan LinkedIn </a:t>
            </a:r>
            <a:r>
              <a:rPr lang="es-ES" sz="7700" dirty="0" err="1">
                <a:solidFill>
                  <a:srgbClr val="44702D"/>
                </a:solidFill>
                <a:latin typeface="Community Light" panose="02000303040000020003" pitchFamily="2" charset="0"/>
                <a:cs typeface="Arial"/>
              </a:rPr>
              <a:t>Learning</a:t>
            </a:r>
            <a:r>
              <a:rPr lang="es-ES" sz="7700" dirty="0">
                <a:solidFill>
                  <a:srgbClr val="44702D"/>
                </a:solidFill>
                <a:latin typeface="Community Light" panose="02000303040000020003" pitchFamily="2" charset="0"/>
                <a:cs typeface="Arial"/>
              </a:rPr>
              <a:t> tienen más probabilidades de encontrar empleo.</a:t>
            </a:r>
          </a:p>
        </p:txBody>
      </p:sp>
      <p:sp>
        <p:nvSpPr>
          <p:cNvPr id="55" name="Rectangle 54">
            <a:extLst>
              <a:ext uri="{FF2B5EF4-FFF2-40B4-BE49-F238E27FC236}">
                <a16:creationId xmlns:a16="http://schemas.microsoft.com/office/drawing/2014/main" id="{B937ACC9-8EF7-2047-983B-3237DCF3DB05}"/>
              </a:ext>
            </a:extLst>
          </p:cNvPr>
          <p:cNvSpPr/>
          <p:nvPr/>
        </p:nvSpPr>
        <p:spPr>
          <a:xfrm>
            <a:off x="1331025" y="959358"/>
            <a:ext cx="2411242"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es-ES" sz="3400">
                <a:solidFill>
                  <a:srgbClr val="5B696B"/>
                </a:solidFill>
                <a:latin typeface="Community"/>
              </a:rPr>
              <a:t>Introducción</a:t>
            </a:r>
          </a:p>
        </p:txBody>
      </p:sp>
      <p:sp>
        <p:nvSpPr>
          <p:cNvPr id="51" name="TextBox 50">
            <a:extLst>
              <a:ext uri="{FF2B5EF4-FFF2-40B4-BE49-F238E27FC236}">
                <a16:creationId xmlns:a16="http://schemas.microsoft.com/office/drawing/2014/main" id="{7DCEB35C-DB37-9B40-9DF9-21AF31CF0786}"/>
              </a:ext>
            </a:extLst>
          </p:cNvPr>
          <p:cNvSpPr txBox="1"/>
          <p:nvPr/>
        </p:nvSpPr>
        <p:spPr>
          <a:xfrm>
            <a:off x="1331024" y="4664001"/>
            <a:ext cx="10466965" cy="6801862"/>
          </a:xfrm>
          <a:prstGeom prst="rect">
            <a:avLst/>
          </a:prstGeom>
        </p:spPr>
        <p:txBody>
          <a:bodyPr vert="horz" wrap="square" lIns="0" tIns="0" rIns="0" bIns="0" rtlCol="0">
            <a:spAutoFit/>
          </a:bodyPr>
          <a:lstStyle>
            <a:defPPr>
              <a:defRPr lang="en-US"/>
            </a:defPPr>
          </a:lstStyle>
          <a:p>
            <a:pPr defTabSz="1828514" rtl="0">
              <a:spcBef>
                <a:spcPct val="0"/>
              </a:spcBef>
              <a:spcAft>
                <a:spcPct val="0"/>
              </a:spcAft>
              <a:defRPr/>
            </a:pPr>
            <a:r>
              <a:rPr lang="es-ES" sz="3400" dirty="0">
                <a:solidFill>
                  <a:srgbClr val="5E6869"/>
                </a:solidFill>
                <a:latin typeface="Community Light"/>
                <a:cs typeface="Arial"/>
              </a:rPr>
              <a:t>En las instituciones que cuentan con LinkedIn </a:t>
            </a:r>
            <a:r>
              <a:rPr lang="es-ES" sz="3400" dirty="0" err="1">
                <a:solidFill>
                  <a:srgbClr val="5E6869"/>
                </a:solidFill>
                <a:latin typeface="Community Light"/>
                <a:cs typeface="Arial"/>
              </a:rPr>
              <a:t>Learning</a:t>
            </a:r>
            <a:r>
              <a:rPr lang="es-ES" sz="3400" dirty="0">
                <a:solidFill>
                  <a:srgbClr val="5E6869"/>
                </a:solidFill>
                <a:latin typeface="Community Light"/>
                <a:cs typeface="Arial"/>
              </a:rPr>
              <a:t>, hemos comparado los resultados entre los estudiantes que han usado la plataforma y los que no.</a:t>
            </a:r>
          </a:p>
          <a:p>
            <a:pPr defTabSz="1828514">
              <a:spcBef>
                <a:spcPct val="0"/>
              </a:spcBef>
              <a:spcAft>
                <a:spcPct val="0"/>
              </a:spcAft>
              <a:defRPr/>
            </a:pPr>
            <a:endParaRPr lang="en-US" sz="3400" dirty="0">
              <a:solidFill>
                <a:srgbClr val="5E6869"/>
              </a:solidFill>
              <a:latin typeface="Community Light"/>
              <a:cs typeface="Arial"/>
            </a:endParaRPr>
          </a:p>
          <a:p>
            <a:pPr defTabSz="1828514" rtl="0">
              <a:spcBef>
                <a:spcPct val="0"/>
              </a:spcBef>
              <a:spcAft>
                <a:spcPct val="0"/>
              </a:spcAft>
              <a:defRPr/>
            </a:pPr>
            <a:r>
              <a:rPr lang="es-ES" sz="3400" dirty="0">
                <a:solidFill>
                  <a:srgbClr val="5E6869"/>
                </a:solidFill>
                <a:latin typeface="Community Light"/>
                <a:cs typeface="Arial"/>
              </a:rPr>
              <a:t>Las cifras hablan por sí solas. Un año después de la graduación, a pesar de haber estudiado en el mismo centro, los alumnos que habían usado LinkedIn </a:t>
            </a:r>
            <a:r>
              <a:rPr lang="es-ES" sz="3400" dirty="0" err="1">
                <a:solidFill>
                  <a:srgbClr val="5E6869"/>
                </a:solidFill>
                <a:latin typeface="Community Light"/>
                <a:cs typeface="Arial"/>
              </a:rPr>
              <a:t>Learning</a:t>
            </a:r>
            <a:r>
              <a:rPr lang="es-ES" sz="3400" dirty="0">
                <a:solidFill>
                  <a:srgbClr val="5E6869"/>
                </a:solidFill>
                <a:latin typeface="Community Light"/>
                <a:cs typeface="Arial"/>
              </a:rPr>
              <a:t> tenían un </a:t>
            </a:r>
            <a:br>
              <a:rPr lang="es-ES" sz="3400" dirty="0">
                <a:solidFill>
                  <a:srgbClr val="5E6869"/>
                </a:solidFill>
                <a:latin typeface="Community Light"/>
                <a:cs typeface="Arial"/>
              </a:rPr>
            </a:br>
            <a:r>
              <a:rPr lang="es-ES" sz="3400" b="1" dirty="0">
                <a:solidFill>
                  <a:srgbClr val="5E6869"/>
                </a:solidFill>
                <a:latin typeface="Community Light"/>
                <a:cs typeface="Arial"/>
              </a:rPr>
              <a:t>11 %* </a:t>
            </a:r>
            <a:r>
              <a:rPr lang="es-ES" sz="3400" dirty="0">
                <a:solidFill>
                  <a:srgbClr val="5E6869"/>
                </a:solidFill>
                <a:latin typeface="Community Light"/>
                <a:cs typeface="Arial"/>
              </a:rPr>
              <a:t>más de probabilidades de encontrar empleo que aquellos que no habían usado la plataforma.</a:t>
            </a:r>
          </a:p>
          <a:p>
            <a:pPr defTabSz="1828514">
              <a:spcBef>
                <a:spcPct val="0"/>
              </a:spcBef>
              <a:spcAft>
                <a:spcPct val="0"/>
              </a:spcAft>
              <a:defRPr/>
            </a:pPr>
            <a:endParaRPr lang="en-US" sz="3400" dirty="0">
              <a:solidFill>
                <a:srgbClr val="5E6869"/>
              </a:solidFill>
              <a:latin typeface="Community Light"/>
              <a:cs typeface="Arial"/>
            </a:endParaRPr>
          </a:p>
          <a:p>
            <a:pPr defTabSz="1828514" rtl="0">
              <a:spcBef>
                <a:spcPct val="0"/>
              </a:spcBef>
              <a:spcAft>
                <a:spcPct val="0"/>
              </a:spcAft>
              <a:defRPr/>
            </a:pPr>
            <a:r>
              <a:rPr lang="es-ES" sz="3400" dirty="0">
                <a:solidFill>
                  <a:srgbClr val="5E6869"/>
                </a:solidFill>
                <a:latin typeface="Community Light"/>
                <a:cs typeface="Arial"/>
              </a:rPr>
              <a:t>Si sigues las estrategias de esta guía, fomentarás el uso de LinkedIn </a:t>
            </a:r>
            <a:r>
              <a:rPr lang="es-ES" sz="3400" dirty="0" err="1">
                <a:solidFill>
                  <a:srgbClr val="5E6869"/>
                </a:solidFill>
                <a:latin typeface="Community Light"/>
                <a:cs typeface="Arial"/>
              </a:rPr>
              <a:t>Learning</a:t>
            </a:r>
            <a:r>
              <a:rPr lang="es-ES" sz="3400" dirty="0">
                <a:solidFill>
                  <a:srgbClr val="5E6869"/>
                </a:solidFill>
                <a:latin typeface="Community Light"/>
                <a:cs typeface="Arial"/>
              </a:rPr>
              <a:t>. Y, según nuestros estudios, eso generará mejores resultados para los estudiantes de tu institución.</a:t>
            </a:r>
          </a:p>
        </p:txBody>
      </p:sp>
      <p:sp>
        <p:nvSpPr>
          <p:cNvPr id="52" name="Oval 51">
            <a:extLst>
              <a:ext uri="{FF2B5EF4-FFF2-40B4-BE49-F238E27FC236}">
                <a16:creationId xmlns:a16="http://schemas.microsoft.com/office/drawing/2014/main" id="{EDE17C36-36D7-954F-8A12-CE5708A79F8F}"/>
              </a:ext>
            </a:extLst>
          </p:cNvPr>
          <p:cNvSpPr/>
          <p:nvPr/>
        </p:nvSpPr>
        <p:spPr>
          <a:xfrm>
            <a:off x="13104238" y="4472422"/>
            <a:ext cx="7485579" cy="7433402"/>
          </a:xfrm>
          <a:prstGeom prst="ellipse">
            <a:avLst/>
          </a:prstGeom>
          <a:solidFill>
            <a:srgbClr val="D6EBC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a:solidFill>
                <a:srgbClr val="FFFFFF"/>
              </a:solidFill>
              <a:latin typeface="Community" panose="02000303040000020003" pitchFamily="2" charset="0"/>
              <a:ea typeface="+mn-ea"/>
            </a:endParaRPr>
          </a:p>
        </p:txBody>
      </p:sp>
      <p:sp>
        <p:nvSpPr>
          <p:cNvPr id="53" name="TextBox 52">
            <a:extLst>
              <a:ext uri="{FF2B5EF4-FFF2-40B4-BE49-F238E27FC236}">
                <a16:creationId xmlns:a16="http://schemas.microsoft.com/office/drawing/2014/main" id="{2B5E720D-6003-6D47-ABD1-57B432A8DEE8}"/>
              </a:ext>
            </a:extLst>
          </p:cNvPr>
          <p:cNvSpPr txBox="1"/>
          <p:nvPr/>
        </p:nvSpPr>
        <p:spPr>
          <a:xfrm>
            <a:off x="13940781" y="7709972"/>
            <a:ext cx="5812491" cy="3323987"/>
          </a:xfrm>
          <a:prstGeom prst="rect">
            <a:avLst/>
          </a:prstGeom>
        </p:spPr>
        <p:txBody>
          <a:bodyPr vert="horz" wrap="square" lIns="0" tIns="0" rIns="0" bIns="0" rtlCol="0">
            <a:spAutoFit/>
          </a:bodyPr>
          <a:lstStyle>
            <a:defPPr>
              <a:defRPr lang="en-US"/>
            </a:defPPr>
          </a:lstStyle>
          <a:p>
            <a:pPr algn="ctr" rtl="0"/>
            <a:r>
              <a:rPr lang="es-ES" sz="3600" dirty="0">
                <a:solidFill>
                  <a:srgbClr val="546779"/>
                </a:solidFill>
                <a:latin typeface="Community Light" panose="02000303040000020003" pitchFamily="2" charset="0"/>
              </a:rPr>
              <a:t>En un mismo centro educativo, los estudiantes que usan LinkedIn </a:t>
            </a:r>
            <a:r>
              <a:rPr lang="es-ES" sz="3600" dirty="0" err="1">
                <a:solidFill>
                  <a:srgbClr val="546779"/>
                </a:solidFill>
                <a:latin typeface="Community Light" panose="02000303040000020003" pitchFamily="2" charset="0"/>
              </a:rPr>
              <a:t>Learning</a:t>
            </a:r>
            <a:r>
              <a:rPr lang="es-ES" sz="3600" dirty="0">
                <a:solidFill>
                  <a:srgbClr val="546779"/>
                </a:solidFill>
                <a:latin typeface="Community Light" panose="02000303040000020003" pitchFamily="2" charset="0"/>
              </a:rPr>
              <a:t> tienen un</a:t>
            </a:r>
            <a:br>
              <a:rPr lang="es-ES" sz="3600" dirty="0">
                <a:solidFill>
                  <a:srgbClr val="546779"/>
                </a:solidFill>
                <a:latin typeface="Community Light" panose="02000303040000020003" pitchFamily="2" charset="0"/>
              </a:rPr>
            </a:br>
            <a:r>
              <a:rPr lang="es-ES" sz="3600" dirty="0">
                <a:solidFill>
                  <a:srgbClr val="546779"/>
                </a:solidFill>
                <a:latin typeface="Community Light" panose="02000303040000020003" pitchFamily="2" charset="0"/>
              </a:rPr>
              <a:t>11 % más de probabilidades </a:t>
            </a:r>
            <a:br>
              <a:rPr lang="es-ES" sz="3600" dirty="0">
                <a:solidFill>
                  <a:srgbClr val="546779"/>
                </a:solidFill>
                <a:latin typeface="Community Light" panose="02000303040000020003" pitchFamily="2" charset="0"/>
              </a:rPr>
            </a:br>
            <a:r>
              <a:rPr lang="es-ES" sz="3600" dirty="0">
                <a:solidFill>
                  <a:srgbClr val="546779"/>
                </a:solidFill>
                <a:latin typeface="Community Light" panose="02000303040000020003" pitchFamily="2" charset="0"/>
              </a:rPr>
              <a:t>de encontrar empleo </a:t>
            </a:r>
            <a:br>
              <a:rPr lang="es-ES" sz="3600" dirty="0">
                <a:solidFill>
                  <a:srgbClr val="546779"/>
                </a:solidFill>
                <a:latin typeface="Community Light" panose="02000303040000020003" pitchFamily="2" charset="0"/>
              </a:rPr>
            </a:br>
            <a:r>
              <a:rPr lang="es-ES" sz="3600" dirty="0">
                <a:solidFill>
                  <a:srgbClr val="546779"/>
                </a:solidFill>
                <a:latin typeface="Community Light" panose="02000303040000020003" pitchFamily="2" charset="0"/>
              </a:rPr>
              <a:t>después de graduarse.</a:t>
            </a:r>
          </a:p>
        </p:txBody>
      </p:sp>
      <p:sp>
        <p:nvSpPr>
          <p:cNvPr id="54" name="TextBox 53">
            <a:extLst>
              <a:ext uri="{FF2B5EF4-FFF2-40B4-BE49-F238E27FC236}">
                <a16:creationId xmlns:a16="http://schemas.microsoft.com/office/drawing/2014/main" id="{8E681B5D-024B-704C-92E8-0F3CC3988611}"/>
              </a:ext>
            </a:extLst>
          </p:cNvPr>
          <p:cNvSpPr txBox="1"/>
          <p:nvPr/>
        </p:nvSpPr>
        <p:spPr>
          <a:xfrm>
            <a:off x="13903408" y="5857726"/>
            <a:ext cx="5887238" cy="2000548"/>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es-ES" sz="13000">
                <a:solidFill>
                  <a:srgbClr val="44702D"/>
                </a:solidFill>
                <a:latin typeface="Community Light" panose="02000303040000020003" pitchFamily="2" charset="0"/>
                <a:cs typeface="AvenirNext LT Pro Regular"/>
              </a:rPr>
              <a:t>11 %</a:t>
            </a:r>
          </a:p>
        </p:txBody>
      </p:sp>
      <p:sp>
        <p:nvSpPr>
          <p:cNvPr id="56" name="Rectangle 55">
            <a:extLst>
              <a:ext uri="{FF2B5EF4-FFF2-40B4-BE49-F238E27FC236}">
                <a16:creationId xmlns:a16="http://schemas.microsoft.com/office/drawing/2014/main" id="{146132E1-176C-5543-86A5-1DF4EA605F75}"/>
              </a:ext>
            </a:extLst>
          </p:cNvPr>
          <p:cNvSpPr/>
          <p:nvPr/>
        </p:nvSpPr>
        <p:spPr>
          <a:xfrm>
            <a:off x="1346776" y="12762142"/>
            <a:ext cx="7407773" cy="445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es-ES">
                <a:solidFill>
                  <a:srgbClr val="54667A"/>
                </a:solidFill>
                <a:latin typeface="Community Light" panose="02000303040000020003" pitchFamily="2" charset="0"/>
              </a:rPr>
              <a:t>* Fuente: análisis comparativo de LinkedIn de usuarios frente a no usuarios.</a:t>
            </a:r>
          </a:p>
        </p:txBody>
      </p:sp>
    </p:spTree>
    <p:extLst>
      <p:ext uri="{BB962C8B-B14F-4D97-AF65-F5344CB8AC3E}">
        <p14:creationId xmlns:p14="http://schemas.microsoft.com/office/powerpoint/2010/main" val="83313195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F3742DE-B9D3-2449-BF6B-E8824980A978}"/>
              </a:ext>
            </a:extLst>
          </p:cNvPr>
          <p:cNvSpPr/>
          <p:nvPr/>
        </p:nvSpPr>
        <p:spPr>
          <a:xfrm>
            <a:off x="-3327991" y="1360967"/>
            <a:ext cx="10994066" cy="10994066"/>
          </a:xfrm>
          <a:prstGeom prst="ellipse">
            <a:avLst/>
          </a:prstGeom>
          <a:solidFill>
            <a:srgbClr val="E9E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John Jersin">
            <a:extLst>
              <a:ext uri="{FF2B5EF4-FFF2-40B4-BE49-F238E27FC236}">
                <a16:creationId xmlns:a16="http://schemas.microsoft.com/office/drawing/2014/main" id="{1E5D5128-32FB-AE47-A1AE-A33FB64C66E7}"/>
              </a:ext>
            </a:extLst>
          </p:cNvPr>
          <p:cNvSpPr txBox="1"/>
          <p:nvPr/>
        </p:nvSpPr>
        <p:spPr>
          <a:xfrm>
            <a:off x="1300821" y="5943901"/>
            <a:ext cx="6365254" cy="1828199"/>
          </a:xfrm>
          <a:prstGeom prst="rect">
            <a:avLst/>
          </a:prstGeom>
          <a:noFill/>
          <a:ln w="3175"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xmlns:p15="http://schemas.microsoft.com/office/powerpoint/2012/main" xmlns:p14="http://schemas.microsoft.com/office/powerpoint/2010/main" xmlns:c15="http://schemas.microsoft.com/office/drawing/2012/chart" xmlns:c="http://schemas.openxmlformats.org/drawingml/2006/chart" val="1"/>
            </a:ext>
          </a:extLst>
        </p:spPr>
        <p:txBody>
          <a:bodyPr wrap="square" lIns="48136" tIns="48136" rIns="48136" bIns="48136" numCol="1" anchor="t">
            <a:spAutoFit/>
          </a:bodyPr>
          <a:lstStyle>
            <a:lvl1pPr algn="l">
              <a:lnSpc>
                <a:spcPct val="70000"/>
              </a:lnSpc>
              <a:defRPr sz="9000" b="0">
                <a:solidFill>
                  <a:srgbClr val="006FB9"/>
                </a:solidFill>
              </a:defRPr>
            </a:lvl1pPr>
          </a:lstStyle>
          <a:p>
            <a:pPr defTabSz="1828160" rtl="0">
              <a:lnSpc>
                <a:spcPct val="90000"/>
              </a:lnSpc>
              <a:spcBef>
                <a:spcPct val="0"/>
              </a:spcBef>
              <a:spcAft>
                <a:spcPct val="0"/>
              </a:spcAft>
              <a:defRPr/>
            </a:pPr>
            <a:r>
              <a:rPr lang="es-ES" sz="12498" dirty="0">
                <a:solidFill>
                  <a:srgbClr val="5B696B"/>
                </a:solidFill>
                <a:latin typeface="Community Light" panose="02000303040000020003" pitchFamily="2" charset="0"/>
              </a:rPr>
              <a:t>Programa</a:t>
            </a:r>
          </a:p>
        </p:txBody>
      </p:sp>
      <p:grpSp>
        <p:nvGrpSpPr>
          <p:cNvPr id="5" name="Group 4">
            <a:extLst>
              <a:ext uri="{FF2B5EF4-FFF2-40B4-BE49-F238E27FC236}">
                <a16:creationId xmlns:a16="http://schemas.microsoft.com/office/drawing/2014/main" id="{3A8746D5-E2EA-7B41-A70A-4BD2086CE9FF}"/>
              </a:ext>
            </a:extLst>
          </p:cNvPr>
          <p:cNvGrpSpPr/>
          <p:nvPr/>
        </p:nvGrpSpPr>
        <p:grpSpPr>
          <a:xfrm>
            <a:off x="12068943" y="2474212"/>
            <a:ext cx="11079617" cy="8767576"/>
            <a:chOff x="12068943" y="2374514"/>
            <a:chExt cx="11079617" cy="8767576"/>
          </a:xfrm>
        </p:grpSpPr>
        <p:grpSp>
          <p:nvGrpSpPr>
            <p:cNvPr id="2" name="Group 1">
              <a:extLst>
                <a:ext uri="{FF2B5EF4-FFF2-40B4-BE49-F238E27FC236}">
                  <a16:creationId xmlns:a16="http://schemas.microsoft.com/office/drawing/2014/main" id="{DCC2688B-9D37-6D45-AE8F-A01D62E58D92}"/>
                </a:ext>
              </a:extLst>
            </p:cNvPr>
            <p:cNvGrpSpPr/>
            <p:nvPr/>
          </p:nvGrpSpPr>
          <p:grpSpPr>
            <a:xfrm>
              <a:off x="12068943" y="2374514"/>
              <a:ext cx="11079617" cy="1543530"/>
              <a:chOff x="9242920" y="2539881"/>
              <a:chExt cx="11079617" cy="1543530"/>
            </a:xfrm>
          </p:grpSpPr>
          <p:sp>
            <p:nvSpPr>
              <p:cNvPr id="13" name="Oval 12">
                <a:extLst>
                  <a:ext uri="{FF2B5EF4-FFF2-40B4-BE49-F238E27FC236}">
                    <a16:creationId xmlns:a16="http://schemas.microsoft.com/office/drawing/2014/main" id="{02359B97-DCD6-2148-8456-CDE3053524FE}"/>
                  </a:ext>
                </a:extLst>
              </p:cNvPr>
              <p:cNvSpPr/>
              <p:nvPr/>
            </p:nvSpPr>
            <p:spPr>
              <a:xfrm>
                <a:off x="9242920" y="2842205"/>
                <a:ext cx="881808" cy="881810"/>
              </a:xfrm>
              <a:prstGeom prst="ellipse">
                <a:avLst/>
              </a:prstGeom>
              <a:solidFill>
                <a:srgbClr val="DC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Light" panose="02000303040000020003" pitchFamily="2" charset="0"/>
                </a:endParaRPr>
              </a:p>
            </p:txBody>
          </p:sp>
          <p:sp>
            <p:nvSpPr>
              <p:cNvPr id="14" name="Rectangle 13">
                <a:extLst>
                  <a:ext uri="{FF2B5EF4-FFF2-40B4-BE49-F238E27FC236}">
                    <a16:creationId xmlns:a16="http://schemas.microsoft.com/office/drawing/2014/main" id="{1C5B1FA1-2642-BC44-8C69-DE385E6A2654}"/>
                  </a:ext>
                </a:extLst>
              </p:cNvPr>
              <p:cNvSpPr/>
              <p:nvPr/>
            </p:nvSpPr>
            <p:spPr>
              <a:xfrm>
                <a:off x="9386107" y="2810933"/>
                <a:ext cx="595434" cy="944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5500">
                    <a:solidFill>
                      <a:srgbClr val="0465C2"/>
                    </a:solidFill>
                    <a:latin typeface="Community Light" panose="02000303040000020003" pitchFamily="2" charset="0"/>
                  </a:rPr>
                  <a:t>1</a:t>
                </a:r>
              </a:p>
            </p:txBody>
          </p:sp>
          <p:sp>
            <p:nvSpPr>
              <p:cNvPr id="15" name="Rectangle 14">
                <a:extLst>
                  <a:ext uri="{FF2B5EF4-FFF2-40B4-BE49-F238E27FC236}">
                    <a16:creationId xmlns:a16="http://schemas.microsoft.com/office/drawing/2014/main" id="{E80DDDFB-CF2F-7E4C-AE42-10BD0BFB2A94}"/>
                  </a:ext>
                </a:extLst>
              </p:cNvPr>
              <p:cNvSpPr/>
              <p:nvPr/>
            </p:nvSpPr>
            <p:spPr>
              <a:xfrm>
                <a:off x="10630344" y="2539881"/>
                <a:ext cx="9692193" cy="1543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08" rtl="0">
                  <a:lnSpc>
                    <a:spcPct val="90000"/>
                  </a:lnSpc>
                  <a:spcBef>
                    <a:spcPct val="0"/>
                  </a:spcBef>
                  <a:spcAft>
                    <a:spcPct val="0"/>
                  </a:spcAft>
                  <a:defRPr/>
                </a:pPr>
                <a:r>
                  <a:rPr lang="es-ES" sz="7000">
                    <a:solidFill>
                      <a:srgbClr val="5B696B"/>
                    </a:solidFill>
                    <a:latin typeface="Community Light" panose="02000303040000020003" pitchFamily="2" charset="0"/>
                  </a:rPr>
                  <a:t>Orientación inicial</a:t>
                </a:r>
              </a:p>
            </p:txBody>
          </p:sp>
        </p:grpSp>
        <p:grpSp>
          <p:nvGrpSpPr>
            <p:cNvPr id="41" name="Group 40">
              <a:extLst>
                <a:ext uri="{FF2B5EF4-FFF2-40B4-BE49-F238E27FC236}">
                  <a16:creationId xmlns:a16="http://schemas.microsoft.com/office/drawing/2014/main" id="{91188B5B-7316-394B-A262-598F2306C551}"/>
                </a:ext>
              </a:extLst>
            </p:cNvPr>
            <p:cNvGrpSpPr/>
            <p:nvPr/>
          </p:nvGrpSpPr>
          <p:grpSpPr>
            <a:xfrm>
              <a:off x="12068943" y="4180526"/>
              <a:ext cx="11079617" cy="1543530"/>
              <a:chOff x="9242920" y="2539881"/>
              <a:chExt cx="11079617" cy="1543530"/>
            </a:xfrm>
          </p:grpSpPr>
          <p:sp>
            <p:nvSpPr>
              <p:cNvPr id="42" name="Oval 41">
                <a:extLst>
                  <a:ext uri="{FF2B5EF4-FFF2-40B4-BE49-F238E27FC236}">
                    <a16:creationId xmlns:a16="http://schemas.microsoft.com/office/drawing/2014/main" id="{D92494D8-B8DA-B647-8B60-F7B2FC6FE722}"/>
                  </a:ext>
                </a:extLst>
              </p:cNvPr>
              <p:cNvSpPr/>
              <p:nvPr/>
            </p:nvSpPr>
            <p:spPr>
              <a:xfrm>
                <a:off x="9242920" y="2842205"/>
                <a:ext cx="881808" cy="881810"/>
              </a:xfrm>
              <a:prstGeom prst="ellipse">
                <a:avLst/>
              </a:prstGeom>
              <a:solidFill>
                <a:srgbClr val="D6E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Light" panose="02000303040000020003" pitchFamily="2" charset="0"/>
                </a:endParaRPr>
              </a:p>
            </p:txBody>
          </p:sp>
          <p:sp>
            <p:nvSpPr>
              <p:cNvPr id="43" name="Rectangle 42">
                <a:extLst>
                  <a:ext uri="{FF2B5EF4-FFF2-40B4-BE49-F238E27FC236}">
                    <a16:creationId xmlns:a16="http://schemas.microsoft.com/office/drawing/2014/main" id="{D8C7D481-41D6-2F48-A453-868FEC58B0FB}"/>
                  </a:ext>
                </a:extLst>
              </p:cNvPr>
              <p:cNvSpPr/>
              <p:nvPr/>
            </p:nvSpPr>
            <p:spPr>
              <a:xfrm>
                <a:off x="9386107" y="2810933"/>
                <a:ext cx="595434" cy="944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5500">
                    <a:solidFill>
                      <a:srgbClr val="44702B"/>
                    </a:solidFill>
                    <a:latin typeface="Community Light" panose="02000303040000020003" pitchFamily="2" charset="0"/>
                  </a:rPr>
                  <a:t>2</a:t>
                </a:r>
              </a:p>
            </p:txBody>
          </p:sp>
          <p:sp>
            <p:nvSpPr>
              <p:cNvPr id="44" name="Rectangle 43">
                <a:extLst>
                  <a:ext uri="{FF2B5EF4-FFF2-40B4-BE49-F238E27FC236}">
                    <a16:creationId xmlns:a16="http://schemas.microsoft.com/office/drawing/2014/main" id="{B6F794EB-87E2-E948-BBEE-2DB5DC2BB70F}"/>
                  </a:ext>
                </a:extLst>
              </p:cNvPr>
              <p:cNvSpPr/>
              <p:nvPr/>
            </p:nvSpPr>
            <p:spPr>
              <a:xfrm>
                <a:off x="10630344" y="2539881"/>
                <a:ext cx="9692193" cy="1543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08" rtl="0">
                  <a:lnSpc>
                    <a:spcPct val="90000"/>
                  </a:lnSpc>
                  <a:spcBef>
                    <a:spcPct val="0"/>
                  </a:spcBef>
                  <a:spcAft>
                    <a:spcPct val="0"/>
                  </a:spcAft>
                  <a:defRPr/>
                </a:pPr>
                <a:r>
                  <a:rPr lang="es-ES" sz="7000">
                    <a:solidFill>
                      <a:srgbClr val="5B696B"/>
                    </a:solidFill>
                    <a:latin typeface="Community Light" panose="02000303040000020003" pitchFamily="2" charset="0"/>
                  </a:rPr>
                  <a:t>Profesorado</a:t>
                </a:r>
              </a:p>
            </p:txBody>
          </p:sp>
        </p:grpSp>
        <p:grpSp>
          <p:nvGrpSpPr>
            <p:cNvPr id="45" name="Group 44">
              <a:extLst>
                <a:ext uri="{FF2B5EF4-FFF2-40B4-BE49-F238E27FC236}">
                  <a16:creationId xmlns:a16="http://schemas.microsoft.com/office/drawing/2014/main" id="{B78D6C06-889F-B748-829F-82CBFE973070}"/>
                </a:ext>
              </a:extLst>
            </p:cNvPr>
            <p:cNvGrpSpPr/>
            <p:nvPr/>
          </p:nvGrpSpPr>
          <p:grpSpPr>
            <a:xfrm>
              <a:off x="12068943" y="5986538"/>
              <a:ext cx="11079617" cy="1543530"/>
              <a:chOff x="9242920" y="2539881"/>
              <a:chExt cx="11079617" cy="1543530"/>
            </a:xfrm>
          </p:grpSpPr>
          <p:sp>
            <p:nvSpPr>
              <p:cNvPr id="46" name="Oval 45">
                <a:extLst>
                  <a:ext uri="{FF2B5EF4-FFF2-40B4-BE49-F238E27FC236}">
                    <a16:creationId xmlns:a16="http://schemas.microsoft.com/office/drawing/2014/main" id="{861F480F-AFF3-4641-98EE-4AB423EE7C58}"/>
                  </a:ext>
                </a:extLst>
              </p:cNvPr>
              <p:cNvSpPr/>
              <p:nvPr/>
            </p:nvSpPr>
            <p:spPr>
              <a:xfrm>
                <a:off x="9242920" y="2842205"/>
                <a:ext cx="881808" cy="881810"/>
              </a:xfrm>
              <a:prstGeom prst="ellipse">
                <a:avLst/>
              </a:prstGeom>
              <a:solidFill>
                <a:srgbClr val="FBE1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47" name="Rectangle 46">
                <a:extLst>
                  <a:ext uri="{FF2B5EF4-FFF2-40B4-BE49-F238E27FC236}">
                    <a16:creationId xmlns:a16="http://schemas.microsoft.com/office/drawing/2014/main" id="{5DAE4DFB-F355-834C-9780-E476FD26EFB3}"/>
                  </a:ext>
                </a:extLst>
              </p:cNvPr>
              <p:cNvSpPr/>
              <p:nvPr/>
            </p:nvSpPr>
            <p:spPr>
              <a:xfrm>
                <a:off x="9386107" y="2810933"/>
                <a:ext cx="595434" cy="944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5500">
                    <a:solidFill>
                      <a:srgbClr val="925806"/>
                    </a:solidFill>
                    <a:latin typeface="Community Light" panose="02000303040000020003" pitchFamily="2" charset="0"/>
                  </a:rPr>
                  <a:t>3</a:t>
                </a:r>
              </a:p>
            </p:txBody>
          </p:sp>
          <p:sp>
            <p:nvSpPr>
              <p:cNvPr id="48" name="Rectangle 47">
                <a:extLst>
                  <a:ext uri="{FF2B5EF4-FFF2-40B4-BE49-F238E27FC236}">
                    <a16:creationId xmlns:a16="http://schemas.microsoft.com/office/drawing/2014/main" id="{BEF63EC1-FF91-BE42-8A81-ABAC59358265}"/>
                  </a:ext>
                </a:extLst>
              </p:cNvPr>
              <p:cNvSpPr/>
              <p:nvPr/>
            </p:nvSpPr>
            <p:spPr>
              <a:xfrm>
                <a:off x="10630344" y="2539881"/>
                <a:ext cx="9692193" cy="1543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08" rtl="0">
                  <a:lnSpc>
                    <a:spcPct val="90000"/>
                  </a:lnSpc>
                  <a:spcBef>
                    <a:spcPct val="0"/>
                  </a:spcBef>
                  <a:spcAft>
                    <a:spcPct val="0"/>
                  </a:spcAft>
                  <a:defRPr/>
                </a:pPr>
                <a:r>
                  <a:rPr lang="es-ES" sz="7000" dirty="0">
                    <a:solidFill>
                      <a:srgbClr val="5B696B"/>
                    </a:solidFill>
                    <a:latin typeface="Community Light" panose="02000303040000020003" pitchFamily="2" charset="0"/>
                  </a:rPr>
                  <a:t>Promoción por parte </a:t>
                </a:r>
                <a:br>
                  <a:rPr lang="es-ES" sz="7000" dirty="0">
                    <a:solidFill>
                      <a:srgbClr val="5B696B"/>
                    </a:solidFill>
                    <a:latin typeface="Community Light" panose="02000303040000020003" pitchFamily="2" charset="0"/>
                  </a:rPr>
                </a:br>
                <a:r>
                  <a:rPr lang="es-ES" sz="7000" dirty="0">
                    <a:solidFill>
                      <a:srgbClr val="5B696B"/>
                    </a:solidFill>
                    <a:latin typeface="Community Light" panose="02000303040000020003" pitchFamily="2" charset="0"/>
                  </a:rPr>
                  <a:t>de los estudiantes</a:t>
                </a:r>
              </a:p>
            </p:txBody>
          </p:sp>
        </p:grpSp>
        <p:grpSp>
          <p:nvGrpSpPr>
            <p:cNvPr id="49" name="Group 48">
              <a:extLst>
                <a:ext uri="{FF2B5EF4-FFF2-40B4-BE49-F238E27FC236}">
                  <a16:creationId xmlns:a16="http://schemas.microsoft.com/office/drawing/2014/main" id="{E48188D7-C931-6C41-B4F7-41CA8778EE98}"/>
                </a:ext>
              </a:extLst>
            </p:cNvPr>
            <p:cNvGrpSpPr/>
            <p:nvPr/>
          </p:nvGrpSpPr>
          <p:grpSpPr>
            <a:xfrm>
              <a:off x="12068943" y="7792550"/>
              <a:ext cx="11079617" cy="1543530"/>
              <a:chOff x="9242920" y="2539881"/>
              <a:chExt cx="11079617" cy="1543530"/>
            </a:xfrm>
          </p:grpSpPr>
          <p:sp>
            <p:nvSpPr>
              <p:cNvPr id="50" name="Oval 49">
                <a:extLst>
                  <a:ext uri="{FF2B5EF4-FFF2-40B4-BE49-F238E27FC236}">
                    <a16:creationId xmlns:a16="http://schemas.microsoft.com/office/drawing/2014/main" id="{4268CB69-D8B7-4544-BE31-63B0DFD5A24A}"/>
                  </a:ext>
                </a:extLst>
              </p:cNvPr>
              <p:cNvSpPr/>
              <p:nvPr/>
            </p:nvSpPr>
            <p:spPr>
              <a:xfrm>
                <a:off x="9242920" y="2842205"/>
                <a:ext cx="881808" cy="881810"/>
              </a:xfrm>
              <a:prstGeom prst="ellipse">
                <a:avLst/>
              </a:prstGeom>
              <a:solidFill>
                <a:srgbClr val="F7D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51" name="Rectangle 50">
                <a:extLst>
                  <a:ext uri="{FF2B5EF4-FFF2-40B4-BE49-F238E27FC236}">
                    <a16:creationId xmlns:a16="http://schemas.microsoft.com/office/drawing/2014/main" id="{5542A342-8780-AD4B-8298-BCF738486059}"/>
                  </a:ext>
                </a:extLst>
              </p:cNvPr>
              <p:cNvSpPr/>
              <p:nvPr/>
            </p:nvSpPr>
            <p:spPr>
              <a:xfrm>
                <a:off x="9386107" y="2810933"/>
                <a:ext cx="595434" cy="944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5500">
                    <a:solidFill>
                      <a:srgbClr val="B03F1F"/>
                    </a:solidFill>
                    <a:latin typeface="Community Light" panose="02000303040000020003" pitchFamily="2" charset="0"/>
                  </a:rPr>
                  <a:t>4</a:t>
                </a:r>
              </a:p>
            </p:txBody>
          </p:sp>
          <p:sp>
            <p:nvSpPr>
              <p:cNvPr id="52" name="Rectangle 51">
                <a:extLst>
                  <a:ext uri="{FF2B5EF4-FFF2-40B4-BE49-F238E27FC236}">
                    <a16:creationId xmlns:a16="http://schemas.microsoft.com/office/drawing/2014/main" id="{988FE4CB-DB63-5F41-B758-98AB6E08629D}"/>
                  </a:ext>
                </a:extLst>
              </p:cNvPr>
              <p:cNvSpPr/>
              <p:nvPr/>
            </p:nvSpPr>
            <p:spPr>
              <a:xfrm>
                <a:off x="10630344" y="2539881"/>
                <a:ext cx="9692193" cy="1543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08" rtl="0">
                  <a:lnSpc>
                    <a:spcPct val="90000"/>
                  </a:lnSpc>
                  <a:spcBef>
                    <a:spcPct val="0"/>
                  </a:spcBef>
                  <a:spcAft>
                    <a:spcPct val="0"/>
                  </a:spcAft>
                  <a:defRPr/>
                </a:pPr>
                <a:r>
                  <a:rPr lang="es-ES" sz="7000">
                    <a:solidFill>
                      <a:srgbClr val="5B696B"/>
                    </a:solidFill>
                    <a:latin typeface="Community Light" panose="02000303040000020003" pitchFamily="2" charset="0"/>
                  </a:rPr>
                  <a:t>Orientación profesional</a:t>
                </a:r>
              </a:p>
            </p:txBody>
          </p:sp>
        </p:grpSp>
        <p:grpSp>
          <p:nvGrpSpPr>
            <p:cNvPr id="53" name="Group 52">
              <a:extLst>
                <a:ext uri="{FF2B5EF4-FFF2-40B4-BE49-F238E27FC236}">
                  <a16:creationId xmlns:a16="http://schemas.microsoft.com/office/drawing/2014/main" id="{04942098-DDEE-494C-9CFF-B14968B989C9}"/>
                </a:ext>
              </a:extLst>
            </p:cNvPr>
            <p:cNvGrpSpPr/>
            <p:nvPr/>
          </p:nvGrpSpPr>
          <p:grpSpPr>
            <a:xfrm>
              <a:off x="12068943" y="9598560"/>
              <a:ext cx="11079617" cy="1543530"/>
              <a:chOff x="9242920" y="2539881"/>
              <a:chExt cx="11079617" cy="1543530"/>
            </a:xfrm>
          </p:grpSpPr>
          <p:sp>
            <p:nvSpPr>
              <p:cNvPr id="54" name="Oval 53">
                <a:extLst>
                  <a:ext uri="{FF2B5EF4-FFF2-40B4-BE49-F238E27FC236}">
                    <a16:creationId xmlns:a16="http://schemas.microsoft.com/office/drawing/2014/main" id="{24A0B125-C1A1-714D-9AF2-430787FF3A25}"/>
                  </a:ext>
                </a:extLst>
              </p:cNvPr>
              <p:cNvSpPr/>
              <p:nvPr/>
            </p:nvSpPr>
            <p:spPr>
              <a:xfrm>
                <a:off x="9242920" y="2842205"/>
                <a:ext cx="881808" cy="881810"/>
              </a:xfrm>
              <a:prstGeom prst="ellipse">
                <a:avLst/>
              </a:prstGeom>
              <a:solidFill>
                <a:srgbClr val="E8E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Light" panose="02000303040000020003" pitchFamily="2" charset="0"/>
                </a:endParaRPr>
              </a:p>
            </p:txBody>
          </p:sp>
          <p:sp>
            <p:nvSpPr>
              <p:cNvPr id="55" name="Rectangle 54">
                <a:extLst>
                  <a:ext uri="{FF2B5EF4-FFF2-40B4-BE49-F238E27FC236}">
                    <a16:creationId xmlns:a16="http://schemas.microsoft.com/office/drawing/2014/main" id="{4B61DD94-C0AD-1C48-975F-E9D4EBC73897}"/>
                  </a:ext>
                </a:extLst>
              </p:cNvPr>
              <p:cNvSpPr/>
              <p:nvPr/>
            </p:nvSpPr>
            <p:spPr>
              <a:xfrm>
                <a:off x="9386107" y="2810933"/>
                <a:ext cx="595434" cy="944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es-ES" sz="5500">
                    <a:solidFill>
                      <a:srgbClr val="556679"/>
                    </a:solidFill>
                    <a:latin typeface="Community Light" panose="02000303040000020003" pitchFamily="2" charset="0"/>
                  </a:rPr>
                  <a:t>5</a:t>
                </a:r>
              </a:p>
            </p:txBody>
          </p:sp>
          <p:sp>
            <p:nvSpPr>
              <p:cNvPr id="56" name="Rectangle 55">
                <a:extLst>
                  <a:ext uri="{FF2B5EF4-FFF2-40B4-BE49-F238E27FC236}">
                    <a16:creationId xmlns:a16="http://schemas.microsoft.com/office/drawing/2014/main" id="{E0F9DA78-BD98-8A48-8F35-645A16C4B0C5}"/>
                  </a:ext>
                </a:extLst>
              </p:cNvPr>
              <p:cNvSpPr/>
              <p:nvPr/>
            </p:nvSpPr>
            <p:spPr>
              <a:xfrm>
                <a:off x="10630344" y="2539881"/>
                <a:ext cx="9692193" cy="1543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08" rtl="0">
                  <a:lnSpc>
                    <a:spcPct val="90000"/>
                  </a:lnSpc>
                  <a:spcBef>
                    <a:spcPct val="0"/>
                  </a:spcBef>
                  <a:spcAft>
                    <a:spcPct val="0"/>
                  </a:spcAft>
                  <a:defRPr/>
                </a:pPr>
                <a:r>
                  <a:rPr lang="es-ES" sz="7000">
                    <a:solidFill>
                      <a:srgbClr val="5B696B"/>
                    </a:solidFill>
                    <a:latin typeface="Community Light" panose="02000303040000020003" pitchFamily="2" charset="0"/>
                  </a:rPr>
                  <a:t>Personal</a:t>
                </a:r>
              </a:p>
            </p:txBody>
          </p:sp>
        </p:grpSp>
      </p:grpSp>
      <p:pic>
        <p:nvPicPr>
          <p:cNvPr id="57" name="Picture 56" descr="A close up of a sign&#10;&#10;Description automatically generated">
            <a:extLst>
              <a:ext uri="{FF2B5EF4-FFF2-40B4-BE49-F238E27FC236}">
                <a16:creationId xmlns:a16="http://schemas.microsoft.com/office/drawing/2014/main" id="{28CEC0F1-B0AF-0342-852F-CCA118BE97E7}"/>
              </a:ext>
            </a:extLst>
          </p:cNvPr>
          <p:cNvPicPr>
            <a:picLocks noChangeAspect="1"/>
          </p:cNvPicPr>
          <p:nvPr/>
        </p:nvPicPr>
        <p:blipFill>
          <a:blip r:embed="rId3"/>
          <a:stretch>
            <a:fillRect/>
          </a:stretch>
        </p:blipFill>
        <p:spPr>
          <a:xfrm>
            <a:off x="20933824" y="12811147"/>
            <a:ext cx="2090791" cy="287116"/>
          </a:xfrm>
          <a:prstGeom prst="rect">
            <a:avLst/>
          </a:prstGeom>
        </p:spPr>
      </p:pic>
    </p:spTree>
    <p:extLst>
      <p:ext uri="{BB962C8B-B14F-4D97-AF65-F5344CB8AC3E}">
        <p14:creationId xmlns:p14="http://schemas.microsoft.com/office/powerpoint/2010/main" val="380757651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
        <p:cNvGrpSpPr/>
        <p:nvPr/>
      </p:nvGrpSpPr>
      <p:grpSpPr>
        <a:xfrm>
          <a:off x="0" y="0"/>
          <a:ext cx="0" cy="0"/>
          <a:chOff x="0" y="0"/>
          <a:chExt cx="0" cy="0"/>
        </a:xfrm>
      </p:grpSpPr>
      <p:pic>
        <p:nvPicPr>
          <p:cNvPr id="17" name="Picture 16" descr="A close up of a sign&#10;&#10;Description automatically generated">
            <a:extLst>
              <a:ext uri="{FF2B5EF4-FFF2-40B4-BE49-F238E27FC236}">
                <a16:creationId xmlns:a16="http://schemas.microsoft.com/office/drawing/2014/main" id="{9A3194A4-00C0-614B-8252-13EB3CA23010}"/>
              </a:ext>
            </a:extLst>
          </p:cNvPr>
          <p:cNvPicPr>
            <a:picLocks noChangeAspect="1"/>
          </p:cNvPicPr>
          <p:nvPr/>
        </p:nvPicPr>
        <p:blipFill>
          <a:blip r:embed="rId3"/>
          <a:stretch>
            <a:fillRect/>
          </a:stretch>
        </p:blipFill>
        <p:spPr>
          <a:xfrm>
            <a:off x="1362560" y="12811147"/>
            <a:ext cx="2090791" cy="287116"/>
          </a:xfrm>
          <a:prstGeom prst="rect">
            <a:avLst/>
          </a:prstGeom>
        </p:spPr>
      </p:pic>
      <p:grpSp>
        <p:nvGrpSpPr>
          <p:cNvPr id="3" name="Group 2">
            <a:extLst>
              <a:ext uri="{FF2B5EF4-FFF2-40B4-BE49-F238E27FC236}">
                <a16:creationId xmlns:a16="http://schemas.microsoft.com/office/drawing/2014/main" id="{E5828BB2-66E7-2243-AB3A-512523763141}"/>
              </a:ext>
            </a:extLst>
          </p:cNvPr>
          <p:cNvGrpSpPr/>
          <p:nvPr/>
        </p:nvGrpSpPr>
        <p:grpSpPr>
          <a:xfrm>
            <a:off x="1362560" y="5563438"/>
            <a:ext cx="9053649" cy="3939654"/>
            <a:chOff x="1362560" y="6027397"/>
            <a:chExt cx="9053649" cy="3939654"/>
          </a:xfrm>
        </p:grpSpPr>
        <p:grpSp>
          <p:nvGrpSpPr>
            <p:cNvPr id="2" name="Group 1">
              <a:extLst>
                <a:ext uri="{FF2B5EF4-FFF2-40B4-BE49-F238E27FC236}">
                  <a16:creationId xmlns:a16="http://schemas.microsoft.com/office/drawing/2014/main" id="{6BA1C046-F6FB-C14A-8CC8-CD8CEB43E6A5}"/>
                </a:ext>
              </a:extLst>
            </p:cNvPr>
            <p:cNvGrpSpPr/>
            <p:nvPr/>
          </p:nvGrpSpPr>
          <p:grpSpPr>
            <a:xfrm>
              <a:off x="1362560" y="6027397"/>
              <a:ext cx="9053649" cy="1661206"/>
              <a:chOff x="1362560" y="3216828"/>
              <a:chExt cx="9053649" cy="1661206"/>
            </a:xfrm>
          </p:grpSpPr>
          <p:sp>
            <p:nvSpPr>
              <p:cNvPr id="12" name="Oval 11">
                <a:extLst>
                  <a:ext uri="{FF2B5EF4-FFF2-40B4-BE49-F238E27FC236}">
                    <a16:creationId xmlns:a16="http://schemas.microsoft.com/office/drawing/2014/main" id="{53594586-8587-5143-B02D-283C61E099EA}"/>
                  </a:ext>
                </a:extLst>
              </p:cNvPr>
              <p:cNvSpPr/>
              <p:nvPr/>
            </p:nvSpPr>
            <p:spPr>
              <a:xfrm>
                <a:off x="1362560" y="3437515"/>
                <a:ext cx="1188720" cy="1188719"/>
              </a:xfrm>
              <a:prstGeom prst="ellipse">
                <a:avLst/>
              </a:prstGeom>
              <a:solidFill>
                <a:srgbClr val="DC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u="none" strike="noStrike" kern="1200" cap="none" spc="0" normalizeH="0" baseline="0" noProof="0">
                  <a:ln>
                    <a:noFill/>
                  </a:ln>
                  <a:solidFill>
                    <a:prstClr val="white"/>
                  </a:solidFill>
                  <a:effectLst/>
                  <a:uLnTx/>
                  <a:uFillTx/>
                  <a:latin typeface="Community Light" panose="02000303040000020003" pitchFamily="2" charset="0"/>
                </a:endParaRPr>
              </a:p>
            </p:txBody>
          </p:sp>
          <p:sp>
            <p:nvSpPr>
              <p:cNvPr id="13" name="Rectangle 12">
                <a:extLst>
                  <a:ext uri="{FF2B5EF4-FFF2-40B4-BE49-F238E27FC236}">
                    <a16:creationId xmlns:a16="http://schemas.microsoft.com/office/drawing/2014/main" id="{CBCF7BAF-731D-9541-8CB2-1D1D180B0858}"/>
                  </a:ext>
                </a:extLst>
              </p:cNvPr>
              <p:cNvSpPr/>
              <p:nvPr/>
            </p:nvSpPr>
            <p:spPr>
              <a:xfrm>
                <a:off x="1573967" y="3582645"/>
                <a:ext cx="765906" cy="920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es-ES" sz="7000" u="none" strike="noStrike" kern="1200" cap="none" normalizeH="0" baseline="0">
                    <a:ln>
                      <a:noFill/>
                    </a:ln>
                    <a:solidFill>
                      <a:srgbClr val="0465C2"/>
                    </a:solidFill>
                    <a:effectLst/>
                    <a:uLnTx/>
                    <a:uFillTx/>
                    <a:latin typeface="Community" panose="02000303040000020003" pitchFamily="2" charset="0"/>
                  </a:rPr>
                  <a:t>1</a:t>
                </a:r>
              </a:p>
            </p:txBody>
          </p:sp>
          <p:sp>
            <p:nvSpPr>
              <p:cNvPr id="14" name="Rectangle 13">
                <a:extLst>
                  <a:ext uri="{FF2B5EF4-FFF2-40B4-BE49-F238E27FC236}">
                    <a16:creationId xmlns:a16="http://schemas.microsoft.com/office/drawing/2014/main" id="{440DF8E9-6043-5640-9C14-353BB73128F5}"/>
                  </a:ext>
                </a:extLst>
              </p:cNvPr>
              <p:cNvSpPr/>
              <p:nvPr/>
            </p:nvSpPr>
            <p:spPr>
              <a:xfrm>
                <a:off x="2947673" y="3216828"/>
                <a:ext cx="7468536" cy="1661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lvl="0" rtl="0">
                  <a:lnSpc>
                    <a:spcPct val="90000"/>
                  </a:lnSpc>
                  <a:spcBef>
                    <a:spcPct val="0"/>
                  </a:spcBef>
                  <a:spcAft>
                    <a:spcPct val="0"/>
                  </a:spcAft>
                  <a:defRPr/>
                </a:pPr>
                <a:r>
                  <a:rPr lang="es-ES" sz="12000" dirty="0">
                    <a:solidFill>
                      <a:srgbClr val="5B696B"/>
                    </a:solidFill>
                    <a:latin typeface="Community Light" panose="02000303040000020003" pitchFamily="2" charset="0"/>
                  </a:rPr>
                  <a:t>Orientación inicial</a:t>
                </a:r>
              </a:p>
            </p:txBody>
          </p:sp>
        </p:grpSp>
        <p:sp>
          <p:nvSpPr>
            <p:cNvPr id="8" name="Rectangle 7">
              <a:extLst>
                <a:ext uri="{FF2B5EF4-FFF2-40B4-BE49-F238E27FC236}">
                  <a16:creationId xmlns:a16="http://schemas.microsoft.com/office/drawing/2014/main" id="{1BE33185-8E78-DC47-941F-8659B50BFA39}"/>
                </a:ext>
              </a:extLst>
            </p:cNvPr>
            <p:cNvSpPr/>
            <p:nvPr/>
          </p:nvSpPr>
          <p:spPr>
            <a:xfrm>
              <a:off x="2947673" y="9189244"/>
              <a:ext cx="7350569" cy="777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es-ES" sz="3400" dirty="0">
                  <a:solidFill>
                    <a:srgbClr val="0465C1"/>
                  </a:solidFill>
                  <a:latin typeface="Community Slab" panose="02000503040000020003" pitchFamily="2" charset="0"/>
                </a:rPr>
                <a:t>El primer paso consiste en que todos los estudiantes se unan a LinkedIn</a:t>
              </a:r>
            </a:p>
          </p:txBody>
        </p:sp>
      </p:grpSp>
      <p:pic>
        <p:nvPicPr>
          <p:cNvPr id="6" name="Picture 5">
            <a:extLst>
              <a:ext uri="{FF2B5EF4-FFF2-40B4-BE49-F238E27FC236}">
                <a16:creationId xmlns:a16="http://schemas.microsoft.com/office/drawing/2014/main" id="{76DBA782-BF64-5A4C-BB4B-DE2C0AB92DA9}"/>
              </a:ext>
            </a:extLst>
          </p:cNvPr>
          <p:cNvPicPr>
            <a:picLocks noChangeAspect="1"/>
          </p:cNvPicPr>
          <p:nvPr/>
        </p:nvPicPr>
        <p:blipFill>
          <a:blip r:embed="rId4"/>
          <a:stretch>
            <a:fillRect/>
          </a:stretch>
        </p:blipFill>
        <p:spPr>
          <a:xfrm>
            <a:off x="12193587" y="0"/>
            <a:ext cx="12193588" cy="13739254"/>
          </a:xfrm>
          <a:prstGeom prst="rect">
            <a:avLst/>
          </a:prstGeom>
        </p:spPr>
      </p:pic>
    </p:spTree>
    <p:extLst>
      <p:ext uri="{BB962C8B-B14F-4D97-AF65-F5344CB8AC3E}">
        <p14:creationId xmlns:p14="http://schemas.microsoft.com/office/powerpoint/2010/main" val="1058237215"/>
      </p:ext>
    </p:extLst>
  </p:cSld>
  <p:clrMapOvr>
    <a:masterClrMapping/>
  </p:clrMapOvr>
  <p:transition spd="slow">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664C2"/>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Office Theme</Template>
  <TotalTime>5646</TotalTime>
  <Words>5740</Words>
  <Application>Microsoft Macintosh PowerPoint</Application>
  <PresentationFormat>Personalizado</PresentationFormat>
  <Paragraphs>412</Paragraphs>
  <Slides>39</Slides>
  <Notes>39</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39</vt:i4>
      </vt:variant>
    </vt:vector>
  </HeadingPairs>
  <TitlesOfParts>
    <vt:vector size="48" baseType="lpstr">
      <vt:lpstr>Arial</vt:lpstr>
      <vt:lpstr>Calibri</vt:lpstr>
      <vt:lpstr>Calibri Light</vt:lpstr>
      <vt:lpstr>Community</vt:lpstr>
      <vt:lpstr>Community Light</vt:lpstr>
      <vt:lpstr>Community Semibold</vt:lpstr>
      <vt:lpstr>Community Slab</vt:lpstr>
      <vt:lpstr>LKN Sans Light</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Petrone</dc:creator>
  <cp:lastModifiedBy>Georgina Teran-Manrique</cp:lastModifiedBy>
  <cp:revision>251</cp:revision>
  <dcterms:created xsi:type="dcterms:W3CDTF">2020-07-21T19:41:32Z</dcterms:created>
  <dcterms:modified xsi:type="dcterms:W3CDTF">2021-09-07T22:49:55Z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etDate">
    <vt:lpwstr>2020-07-21T19:41:32Z</vt:lpwstr>
  </property>
  <property fmtid="{D5CDD505-2E9C-101B-9397-08002B2CF9AE}" pid="4" name="MSIP_Label_f42aa342-8706-4288-bd11-ebb85995028c_Method">
    <vt:lpwstr>Standard</vt:lpwstr>
  </property>
  <property fmtid="{D5CDD505-2E9C-101B-9397-08002B2CF9AE}" pid="5" name="MSIP_Label_f42aa342-8706-4288-bd11-ebb85995028c_Name">
    <vt:lpwstr>Internal</vt:lpwstr>
  </property>
  <property fmtid="{D5CDD505-2E9C-101B-9397-08002B2CF9AE}" pid="6" name="MSIP_Label_f42aa342-8706-4288-bd11-ebb85995028c_SiteId">
    <vt:lpwstr>72f988bf-86f1-41af-91ab-2d7cd011db47</vt:lpwstr>
  </property>
  <property fmtid="{D5CDD505-2E9C-101B-9397-08002B2CF9AE}" pid="7" name="MSIP_Label_f42aa342-8706-4288-bd11-ebb85995028c_ActionId">
    <vt:lpwstr>a75f9292-31f4-4eb5-a5c4-0000a3220b3f</vt:lpwstr>
  </property>
  <property fmtid="{D5CDD505-2E9C-101B-9397-08002B2CF9AE}" pid="8" name="MSIP_Label_f42aa342-8706-4288-bd11-ebb85995028c_ContentBits">
    <vt:lpwstr>0</vt:lpwstr>
  </property>
</Properties>
</file>