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3357" r:id="rId5"/>
    <p:sldId id="3358" r:id="rId6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357"/>
            <p14:sldId id="3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789"/>
  </p:normalViewPr>
  <p:slideViewPr>
    <p:cSldViewPr snapToGrid="0">
      <p:cViewPr>
        <p:scale>
          <a:sx n="80" d="100"/>
          <a:sy n="80" d="100"/>
        </p:scale>
        <p:origin x="144" y="-1608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9/7/21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help/learning/answer/72055/activating-your-linkedin-learning-license-provided-by-your-organization?lang=e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00B2F8A-E229-D442-97DF-3CB52B71CF70}"/>
              </a:ext>
            </a:extLst>
          </p:cNvPr>
          <p:cNvSpPr/>
          <p:nvPr/>
        </p:nvSpPr>
        <p:spPr>
          <a:xfrm>
            <a:off x="0" y="-62348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4E0008-1C5D-4CF3-8C8C-03B481EBAFCF}"/>
              </a:ext>
            </a:extLst>
          </p:cNvPr>
          <p:cNvSpPr/>
          <p:nvPr/>
        </p:nvSpPr>
        <p:spPr>
          <a:xfrm>
            <a:off x="12697607" y="3528646"/>
            <a:ext cx="10305806" cy="1017562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EED344-89E8-499E-ABD5-EA9C50D099F6}"/>
              </a:ext>
            </a:extLst>
          </p:cNvPr>
          <p:cNvSpPr/>
          <p:nvPr/>
        </p:nvSpPr>
        <p:spPr>
          <a:xfrm>
            <a:off x="1383564" y="3528647"/>
            <a:ext cx="10305806" cy="1017562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69766153-693C-4F47-9477-26D4A517C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90" y="3823889"/>
            <a:ext cx="9712411" cy="2589686"/>
          </a:xfrm>
          <a:prstGeom prst="rect">
            <a:avLst/>
          </a:prstGeom>
        </p:spPr>
      </p:pic>
      <p:sp>
        <p:nvSpPr>
          <p:cNvPr id="4" name="Text Placeholder 33">
            <a:extLst>
              <a:ext uri="{FF2B5EF4-FFF2-40B4-BE49-F238E27FC236}">
                <a16:creationId xmlns:a16="http://schemas.microsoft.com/office/drawing/2014/main" id="{48C7DF86-8C20-45E3-B590-17C94C0B7BE9}"/>
              </a:ext>
            </a:extLst>
          </p:cNvPr>
          <p:cNvSpPr txBox="1">
            <a:spLocks/>
          </p:cNvSpPr>
          <p:nvPr/>
        </p:nvSpPr>
        <p:spPr>
          <a:xfrm>
            <a:off x="1904823" y="7089235"/>
            <a:ext cx="8878989" cy="5584773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2400" dirty="0">
                <a:latin typeface="Community"/>
              </a:rPr>
              <a:t>La formación y el desarrollo profesional (o personal) son para toda la vida. En </a:t>
            </a:r>
            <a:r>
              <a:rPr lang="es-ES" sz="2400" b="1" dirty="0">
                <a:latin typeface="Community"/>
              </a:rPr>
              <a:t>&lt;nombre de tu empresa&gt; </a:t>
            </a:r>
            <a:r>
              <a:rPr lang="es-ES" sz="2400" dirty="0">
                <a:latin typeface="Community"/>
              </a:rPr>
              <a:t>apostamos por la formación y ahora ofrecemos acceso a LinkedIn </a:t>
            </a:r>
            <a:r>
              <a:rPr lang="es-ES" sz="2400" dirty="0" err="1">
                <a:latin typeface="Community"/>
              </a:rPr>
              <a:t>Learning</a:t>
            </a:r>
            <a:r>
              <a:rPr lang="es-ES" sz="2400" dirty="0">
                <a:latin typeface="Community"/>
              </a:rPr>
              <a:t> a todos los empleados.</a:t>
            </a:r>
            <a:br>
              <a:rPr lang="en-US" sz="2400" dirty="0">
                <a:latin typeface="Community"/>
              </a:rPr>
            </a:br>
            <a:endParaRPr lang="en-US" sz="2400" dirty="0">
              <a:latin typeface="Community"/>
            </a:endParaRPr>
          </a:p>
          <a:p>
            <a:pPr marL="0" indent="0" rtl="0">
              <a:buNone/>
            </a:pPr>
            <a:r>
              <a:rPr lang="es-ES" sz="2400" b="1" dirty="0">
                <a:latin typeface="Community"/>
              </a:rPr>
              <a:t>¿Por qué usar LinkedIn </a:t>
            </a:r>
            <a:r>
              <a:rPr lang="es-ES" sz="2400" b="1" dirty="0" err="1">
                <a:latin typeface="Community"/>
              </a:rPr>
              <a:t>Learning</a:t>
            </a:r>
            <a:r>
              <a:rPr lang="es-ES" sz="2400" b="1" dirty="0">
                <a:latin typeface="Community"/>
              </a:rPr>
              <a:t>?</a:t>
            </a:r>
            <a:br>
              <a:rPr lang="en-US" sz="2400" b="1" dirty="0"/>
            </a:br>
            <a:r>
              <a:rPr lang="es-ES" sz="2400" dirty="0">
                <a:latin typeface="Community"/>
              </a:rPr>
              <a:t>LinkedIn </a:t>
            </a:r>
            <a:r>
              <a:rPr lang="es-ES" sz="2400" dirty="0" err="1">
                <a:latin typeface="Community"/>
              </a:rPr>
              <a:t>Learning</a:t>
            </a:r>
            <a:r>
              <a:rPr lang="es-ES" sz="2400" dirty="0">
                <a:latin typeface="Community"/>
              </a:rPr>
              <a:t> te permite aprender a tu ritmo. Puedes elegir los cursos que más te interesen según tu cargo actual para aptitudes empresariales, técnicas y de marketing. También puedes desarrollar otros intereses como introducción a las finanzas, redes sociales, dibujo, teoría musical y mucho más. Podrás prosperar en los ámbitos que te apasionen, tanto en tu vida profesional como personal.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>
              <a:latin typeface="Community"/>
            </a:endParaRPr>
          </a:p>
          <a:p>
            <a:pPr marL="0" indent="0">
              <a:buNone/>
            </a:pPr>
            <a:endParaRPr lang="en-US" sz="2600" dirty="0">
              <a:latin typeface="Community"/>
            </a:endParaRPr>
          </a:p>
        </p:txBody>
      </p:sp>
      <p:sp>
        <p:nvSpPr>
          <p:cNvPr id="10" name="Text Placeholder 33">
            <a:extLst>
              <a:ext uri="{FF2B5EF4-FFF2-40B4-BE49-F238E27FC236}">
                <a16:creationId xmlns:a16="http://schemas.microsoft.com/office/drawing/2014/main" id="{EA8424DE-195C-486E-B7BD-0E7CA867B952}"/>
              </a:ext>
            </a:extLst>
          </p:cNvPr>
          <p:cNvSpPr txBox="1">
            <a:spLocks/>
          </p:cNvSpPr>
          <p:nvPr/>
        </p:nvSpPr>
        <p:spPr>
          <a:xfrm>
            <a:off x="13300939" y="4094123"/>
            <a:ext cx="9218819" cy="1371600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2400" b="1" dirty="0">
                <a:latin typeface="Community"/>
              </a:rPr>
              <a:t>Primeros pasos</a:t>
            </a:r>
            <a:br>
              <a:rPr lang="en-US" sz="2400" b="1" dirty="0"/>
            </a:br>
            <a:r>
              <a:rPr lang="es-ES" sz="2400" dirty="0">
                <a:latin typeface="Community"/>
              </a:rPr>
              <a:t>En breve recibirás un email de activación de </a:t>
            </a:r>
            <a:r>
              <a:rPr lang="es-ES" sz="2400" b="1" dirty="0">
                <a:latin typeface="Community"/>
              </a:rPr>
              <a:t>&lt;nombre de tu empresa&gt;</a:t>
            </a:r>
            <a:r>
              <a:rPr lang="es-ES" sz="2400" dirty="0">
                <a:latin typeface="Community"/>
              </a:rPr>
              <a:t> </a:t>
            </a:r>
            <a:br>
              <a:rPr lang="es-ES" sz="2400" dirty="0">
                <a:latin typeface="Community"/>
              </a:rPr>
            </a:br>
            <a:r>
              <a:rPr lang="es-ES" sz="2400" dirty="0">
                <a:latin typeface="Community"/>
              </a:rPr>
              <a:t>a través de LinkedIn </a:t>
            </a:r>
            <a:r>
              <a:rPr lang="es-ES" sz="2400" dirty="0" err="1">
                <a:latin typeface="Community"/>
              </a:rPr>
              <a:t>Learning</a:t>
            </a:r>
            <a:r>
              <a:rPr lang="es-ES" sz="2400" dirty="0">
                <a:latin typeface="Community"/>
              </a:rPr>
              <a:t>. ¡No lo borres! Deberás activar tu cuenta </a:t>
            </a:r>
            <a:br>
              <a:rPr lang="es-ES" sz="2400" dirty="0">
                <a:latin typeface="Community"/>
              </a:rPr>
            </a:br>
            <a:r>
              <a:rPr lang="es-ES" sz="2400" dirty="0">
                <a:latin typeface="Community"/>
              </a:rPr>
              <a:t>con ese enlace. Tendrás la opción de conectarte con tu perfil de LinkedIn (opción recomendada) o activar tu cuenta mediante el email de </a:t>
            </a:r>
            <a:br>
              <a:rPr lang="es-ES" sz="2400" dirty="0">
                <a:latin typeface="Community"/>
              </a:rPr>
            </a:br>
            <a:r>
              <a:rPr lang="es-ES" sz="2400" b="1" dirty="0">
                <a:latin typeface="Community"/>
              </a:rPr>
              <a:t>&lt;nombre de tu empresa&gt;</a:t>
            </a:r>
            <a:r>
              <a:rPr lang="es-ES" sz="2400" dirty="0">
                <a:latin typeface="Community"/>
              </a:rPr>
              <a:t>. Encontrarás las instrucciones para el inicio de sesión </a:t>
            </a:r>
            <a:r>
              <a:rPr lang="es-ES" sz="2400" dirty="0">
                <a:latin typeface="Community"/>
                <a:hlinkClick r:id="rId3"/>
              </a:rPr>
              <a:t>aquí</a:t>
            </a:r>
            <a:r>
              <a:rPr lang="es-ES" sz="2400" dirty="0">
                <a:latin typeface="Community"/>
              </a:rPr>
              <a:t>.  Una vez conectado, echa un vistazo. Haz un curso, aprende algo nuevo y ponlo en práctica en tu día a día. Después, comparte lo aprendido y recomienda cursos en </a:t>
            </a:r>
            <a:r>
              <a:rPr lang="es-ES" sz="2400" b="1" dirty="0">
                <a:latin typeface="Community"/>
              </a:rPr>
              <a:t>&lt;canales sociales internos&gt;</a:t>
            </a:r>
            <a:r>
              <a:rPr lang="es-ES" sz="2400" dirty="0">
                <a:latin typeface="Community"/>
              </a:rPr>
              <a:t> con el hashtag </a:t>
            </a:r>
            <a:r>
              <a:rPr lang="es-ES" sz="2400" b="1" dirty="0">
                <a:latin typeface="Community"/>
              </a:rPr>
              <a:t>&lt;el hashtag preferido&gt;.</a:t>
            </a:r>
          </a:p>
          <a:p>
            <a:pPr marL="0" indent="0">
              <a:buNone/>
            </a:pPr>
            <a:endParaRPr lang="en-US" sz="2400" dirty="0">
              <a:latin typeface="Community"/>
            </a:endParaRPr>
          </a:p>
          <a:p>
            <a:pPr marL="0" indent="0">
              <a:buNone/>
            </a:pPr>
            <a:endParaRPr lang="en-US" sz="2400" dirty="0">
              <a:latin typeface="Community"/>
            </a:endParaRPr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EEACB150-3FDB-4737-9639-B9531401EB03}"/>
              </a:ext>
            </a:extLst>
          </p:cNvPr>
          <p:cNvSpPr txBox="1">
            <a:spLocks/>
          </p:cNvSpPr>
          <p:nvPr/>
        </p:nvSpPr>
        <p:spPr>
          <a:xfrm>
            <a:off x="13298989" y="8026419"/>
            <a:ext cx="9512117" cy="2139460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2400" b="1">
                <a:latin typeface="Community"/>
              </a:rPr>
              <a:t>¿Necesitas ayuda?</a:t>
            </a:r>
            <a:br>
              <a:rPr lang="en-US" sz="2400" b="1" dirty="0"/>
            </a:br>
            <a:r>
              <a:rPr lang="es-ES" sz="2400">
                <a:latin typeface="Community"/>
              </a:rPr>
              <a:t>¿Tienes problemas para acceder? Escribe a </a:t>
            </a:r>
            <a:r>
              <a:rPr lang="es-ES" sz="2400" b="1">
                <a:latin typeface="Community"/>
              </a:rPr>
              <a:t>&lt;email del equipo de asistencia&gt;.  </a:t>
            </a:r>
            <a:r>
              <a:rPr lang="es-ES" sz="2400">
                <a:latin typeface="Community"/>
              </a:rPr>
              <a:t>Si tienes problemas técnicos una vez que actives tu cuenta, podrás consultar las preguntas frecuentes en LinkedIn Learning o contactar con el equipo de asistencia técnica por email, chat o teléfono desde cualquier lugar del sistema.</a:t>
            </a:r>
          </a:p>
          <a:p>
            <a:pPr marL="0" indent="0">
              <a:buNone/>
            </a:pPr>
            <a:endParaRPr lang="en-US" sz="2400" dirty="0">
              <a:latin typeface="Community"/>
            </a:endParaRP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99D802B8-3DA6-47B5-A46D-8DDDCA95C805}"/>
              </a:ext>
            </a:extLst>
          </p:cNvPr>
          <p:cNvSpPr txBox="1">
            <a:spLocks/>
          </p:cNvSpPr>
          <p:nvPr/>
        </p:nvSpPr>
        <p:spPr>
          <a:xfrm>
            <a:off x="13299047" y="10335999"/>
            <a:ext cx="9512117" cy="1582825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2400" b="1">
                <a:latin typeface="Community"/>
              </a:rPr>
              <a:t>El esfuerzo tiene recompensa</a:t>
            </a:r>
            <a:br>
              <a:rPr lang="en-US" sz="2400" b="1" dirty="0"/>
            </a:br>
            <a:r>
              <a:rPr lang="es-ES" sz="2400">
                <a:latin typeface="Community"/>
              </a:rPr>
              <a:t>Aquellos que realicen al menos un curso antes del </a:t>
            </a:r>
            <a:r>
              <a:rPr lang="es-ES" sz="2400" b="1">
                <a:latin typeface="Community"/>
              </a:rPr>
              <a:t>&lt;fecha elegida&gt; </a:t>
            </a:r>
            <a:r>
              <a:rPr lang="es-ES" sz="2400">
                <a:latin typeface="Community"/>
              </a:rPr>
              <a:t>entrarán en un sorteo. Activa ya tu cuenta y empieza tu formación.</a:t>
            </a:r>
          </a:p>
          <a:p>
            <a:pPr marL="0" indent="0">
              <a:buNone/>
            </a:pPr>
            <a:endParaRPr lang="en-US" sz="2400" dirty="0">
              <a:latin typeface="Community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680E829-F743-0F4A-93AA-D66B68A83A12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6100">
                <a:solidFill>
                  <a:srgbClr val="2D65BC"/>
                </a:solidFill>
                <a:latin typeface="Community Light"/>
              </a:rPr>
              <a:t>Email de ejemplo 1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09110715-F1E6-0549-8025-9895CC451B92}"/>
              </a:ext>
            </a:extLst>
          </p:cNvPr>
          <p:cNvSpPr txBox="1">
            <a:spLocks/>
          </p:cNvSpPr>
          <p:nvPr/>
        </p:nvSpPr>
        <p:spPr>
          <a:xfrm>
            <a:off x="499253" y="1739397"/>
            <a:ext cx="22918308" cy="1371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3600" dirty="0">
                <a:latin typeface="Community"/>
              </a:rPr>
              <a:t>Utiliza esta plantilla para invitar a todos los usuarios de tu empresa </a:t>
            </a:r>
            <a:br>
              <a:rPr lang="es-ES" sz="3600" dirty="0">
                <a:latin typeface="Community"/>
              </a:rPr>
            </a:br>
            <a:r>
              <a:rPr lang="es-ES" sz="3600" dirty="0">
                <a:latin typeface="Community"/>
              </a:rPr>
              <a:t>de parte de tu equipo de formación y desarrollo o de la directiva.</a:t>
            </a:r>
          </a:p>
        </p:txBody>
      </p:sp>
    </p:spTree>
    <p:extLst>
      <p:ext uri="{BB962C8B-B14F-4D97-AF65-F5344CB8AC3E}">
        <p14:creationId xmlns:p14="http://schemas.microsoft.com/office/powerpoint/2010/main" val="348009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B5005D-ADC0-8E41-9514-392D5CBE56B5}"/>
              </a:ext>
            </a:extLst>
          </p:cNvPr>
          <p:cNvSpPr/>
          <p:nvPr/>
        </p:nvSpPr>
        <p:spPr>
          <a:xfrm>
            <a:off x="0" y="-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EED344-89E8-499E-ABD5-EA9C50D099F6}"/>
              </a:ext>
            </a:extLst>
          </p:cNvPr>
          <p:cNvSpPr/>
          <p:nvPr/>
        </p:nvSpPr>
        <p:spPr>
          <a:xfrm>
            <a:off x="1383564" y="3528647"/>
            <a:ext cx="10305806" cy="1017562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33">
            <a:extLst>
              <a:ext uri="{FF2B5EF4-FFF2-40B4-BE49-F238E27FC236}">
                <a16:creationId xmlns:a16="http://schemas.microsoft.com/office/drawing/2014/main" id="{48C7DF86-8C20-45E3-B590-17C94C0B7BE9}"/>
              </a:ext>
            </a:extLst>
          </p:cNvPr>
          <p:cNvSpPr txBox="1">
            <a:spLocks/>
          </p:cNvSpPr>
          <p:nvPr/>
        </p:nvSpPr>
        <p:spPr>
          <a:xfrm>
            <a:off x="1904823" y="6812791"/>
            <a:ext cx="9493279" cy="6274602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5E696B"/>
                </a:solidFill>
                <a:latin typeface="Community"/>
              </a:rPr>
              <a:t>Nos alegra  mucho anunciar que LinkedIn </a:t>
            </a:r>
            <a:r>
              <a:rPr lang="es-ES" sz="2400" dirty="0" err="1">
                <a:solidFill>
                  <a:srgbClr val="5E696B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 será el nuevo recurso de formación online disponible para todos los empleados de</a:t>
            </a:r>
            <a:r>
              <a:rPr lang="es-ES" sz="2400" b="1" dirty="0">
                <a:solidFill>
                  <a:srgbClr val="5E696B"/>
                </a:solidFill>
                <a:latin typeface="Community"/>
              </a:rPr>
              <a:t> &lt;nombre de tu empresa&gt; 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a partir del </a:t>
            </a:r>
            <a:r>
              <a:rPr lang="es-ES" sz="2400" b="1" dirty="0">
                <a:solidFill>
                  <a:srgbClr val="5E696B"/>
                </a:solidFill>
                <a:latin typeface="Community"/>
              </a:rPr>
              <a:t>&lt;tu fecha de lanzamiento de LinkedIn </a:t>
            </a:r>
            <a:r>
              <a:rPr lang="es-ES" sz="2400" b="1" dirty="0" err="1">
                <a:solidFill>
                  <a:srgbClr val="5E696B"/>
                </a:solidFill>
                <a:latin typeface="Community"/>
              </a:rPr>
              <a:t>Learning</a:t>
            </a:r>
            <a:r>
              <a:rPr lang="es-ES" sz="2400" b="1" dirty="0">
                <a:solidFill>
                  <a:srgbClr val="5E696B"/>
                </a:solidFill>
                <a:latin typeface="Community"/>
              </a:rPr>
              <a:t>&gt;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5E696B"/>
              </a:solidFill>
              <a:latin typeface="Community"/>
            </a:endParaRP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5E696B"/>
                </a:solidFill>
                <a:latin typeface="Community"/>
              </a:rPr>
              <a:t>LinkedIn </a:t>
            </a:r>
            <a:r>
              <a:rPr lang="es-ES" sz="2400" dirty="0" err="1">
                <a:solidFill>
                  <a:srgbClr val="5E696B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 es una plataforma galardonada de formación online, </a:t>
            </a:r>
            <a:br>
              <a:rPr lang="es-ES" sz="2400" dirty="0">
                <a:solidFill>
                  <a:srgbClr val="5E696B"/>
                </a:solidFill>
                <a:latin typeface="Community"/>
              </a:rPr>
            </a:br>
            <a:r>
              <a:rPr lang="es-ES" sz="2400" dirty="0">
                <a:solidFill>
                  <a:srgbClr val="5E696B"/>
                </a:solidFill>
                <a:latin typeface="Community"/>
              </a:rPr>
              <a:t>con una biblioteca digital de más de 16.000 cursos especializados en diversos ámbitos (tecnología, negocios, creatividad y software). Apostamos por LinkedIn </a:t>
            </a:r>
            <a:r>
              <a:rPr lang="es-ES" sz="2400" dirty="0" err="1">
                <a:solidFill>
                  <a:srgbClr val="5E696B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 como parte de nuestro compromiso por ofrecer oportunidades de formación únicas a través de nuestro programa </a:t>
            </a:r>
            <a:br>
              <a:rPr lang="es-ES" sz="2400" dirty="0">
                <a:solidFill>
                  <a:srgbClr val="5E696B"/>
                </a:solidFill>
                <a:latin typeface="Community"/>
              </a:rPr>
            </a:br>
            <a:r>
              <a:rPr lang="es-ES" sz="2400" b="1" dirty="0">
                <a:solidFill>
                  <a:srgbClr val="5E696B"/>
                </a:solidFill>
                <a:latin typeface="Community"/>
              </a:rPr>
              <a:t>&lt;nombre de tu programa de formación y desarrollo&gt;</a:t>
            </a:r>
            <a:r>
              <a:rPr lang="es-ES" sz="2400" dirty="0">
                <a:solidFill>
                  <a:srgbClr val="5E696B"/>
                </a:solidFill>
                <a:latin typeface="Community"/>
              </a:rPr>
              <a:t>. 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" sz="2400" dirty="0">
              <a:solidFill>
                <a:srgbClr val="5E696B"/>
              </a:solidFill>
              <a:latin typeface="Community"/>
            </a:endParaRP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636E70"/>
                </a:solidFill>
                <a:latin typeface="Community"/>
              </a:rPr>
              <a:t>Puedes acceder a LinkedIn </a:t>
            </a:r>
            <a:r>
              <a:rPr lang="es-ES" sz="2400" dirty="0" err="1">
                <a:solidFill>
                  <a:srgbClr val="636E70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 en cualquier momento desde tu ordenador o dispositivo móvil a través de este enlace </a:t>
            </a:r>
            <a:r>
              <a:rPr lang="es-ES" sz="2400" b="1" dirty="0">
                <a:solidFill>
                  <a:srgbClr val="636E70"/>
                </a:solidFill>
                <a:latin typeface="Community"/>
              </a:rPr>
              <a:t>&lt;enlace a la invitación SSO o a las instrucciones para iniciar sesión&gt;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" sz="2400" dirty="0">
              <a:solidFill>
                <a:srgbClr val="5E696B"/>
              </a:solidFill>
              <a:latin typeface="Community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4E0008-1C5D-4CF3-8C8C-03B481EBAFCF}"/>
              </a:ext>
            </a:extLst>
          </p:cNvPr>
          <p:cNvSpPr/>
          <p:nvPr/>
        </p:nvSpPr>
        <p:spPr>
          <a:xfrm>
            <a:off x="12697607" y="3528646"/>
            <a:ext cx="10305806" cy="10175629"/>
          </a:xfrm>
          <a:prstGeom prst="rect">
            <a:avLst/>
          </a:prstGeom>
          <a:solidFill>
            <a:schemeClr val="lt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33">
            <a:extLst>
              <a:ext uri="{FF2B5EF4-FFF2-40B4-BE49-F238E27FC236}">
                <a16:creationId xmlns:a16="http://schemas.microsoft.com/office/drawing/2014/main" id="{993219F3-7BDE-4AC8-9452-8EC0CF668688}"/>
              </a:ext>
            </a:extLst>
          </p:cNvPr>
          <p:cNvSpPr txBox="1">
            <a:spLocks/>
          </p:cNvSpPr>
          <p:nvPr/>
        </p:nvSpPr>
        <p:spPr>
          <a:xfrm>
            <a:off x="13236630" y="4125433"/>
            <a:ext cx="9410719" cy="9155103"/>
          </a:xfrm>
          <a:prstGeom prst="rect">
            <a:avLst/>
          </a:prstGeom>
        </p:spPr>
        <p:txBody>
          <a:bodyPr vert="horz" lIns="109728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636E70"/>
                </a:solidFill>
                <a:latin typeface="Community"/>
              </a:rPr>
              <a:t>Tienes la opción de ver cursos enteros o vídeos por separado (algunos </a:t>
            </a:r>
            <a:br>
              <a:rPr lang="es-ES" sz="2400" dirty="0">
                <a:solidFill>
                  <a:srgbClr val="636E70"/>
                </a:solidFill>
                <a:latin typeface="Community"/>
              </a:rPr>
            </a:br>
            <a:r>
              <a:rPr lang="es-ES" sz="2400" dirty="0">
                <a:solidFill>
                  <a:srgbClr val="636E70"/>
                </a:solidFill>
                <a:latin typeface="Community"/>
              </a:rPr>
              <a:t>solo duran 4 o 5 minutos). Podrás marcar como favoritos los cursos </a:t>
            </a:r>
            <a:r>
              <a:rPr lang="es-ES" sz="2400">
                <a:solidFill>
                  <a:srgbClr val="636E70"/>
                </a:solidFill>
                <a:latin typeface="Community"/>
              </a:rPr>
              <a:t>que </a:t>
            </a:r>
            <a:br>
              <a:rPr lang="es-ES" sz="2400">
                <a:solidFill>
                  <a:srgbClr val="636E70"/>
                </a:solidFill>
                <a:latin typeface="Community"/>
              </a:rPr>
            </a:br>
            <a:r>
              <a:rPr lang="es-ES" sz="2400">
                <a:solidFill>
                  <a:srgbClr val="636E70"/>
                </a:solidFill>
                <a:latin typeface="Community"/>
              </a:rPr>
              <a:t>más 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te interesen, llevar un control de aquellos que ya has hecho y </a:t>
            </a:r>
            <a:r>
              <a:rPr lang="es-ES" sz="2400">
                <a:solidFill>
                  <a:srgbClr val="636E70"/>
                </a:solidFill>
                <a:latin typeface="Community"/>
              </a:rPr>
              <a:t>recibir </a:t>
            </a:r>
            <a:br>
              <a:rPr lang="es-ES" sz="2400">
                <a:solidFill>
                  <a:srgbClr val="636E70"/>
                </a:solidFill>
                <a:latin typeface="Community"/>
              </a:rPr>
            </a:br>
            <a:r>
              <a:rPr lang="es-ES" sz="2400">
                <a:solidFill>
                  <a:srgbClr val="636E70"/>
                </a:solidFill>
                <a:latin typeface="Community"/>
              </a:rPr>
              <a:t>un 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certificado por cada uno que finalices. Es ideal para desarrollar o perfeccionar tus aptitudes profesionales, dominar software nuevo o descubrir otras áreas que pueden impulsar tu carrera.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636E70"/>
              </a:solidFill>
              <a:latin typeface="Community"/>
            </a:endParaRP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636E70"/>
                </a:solidFill>
                <a:latin typeface="Community"/>
              </a:rPr>
              <a:t>LinkedIn </a:t>
            </a:r>
            <a:r>
              <a:rPr lang="es-ES" sz="2400" dirty="0" err="1">
                <a:solidFill>
                  <a:srgbClr val="636E70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 también ofrece muchas funcionalidades para gerentes </a:t>
            </a:r>
            <a:br>
              <a:rPr lang="es-ES" sz="2400" dirty="0">
                <a:solidFill>
                  <a:srgbClr val="636E70"/>
                </a:solidFill>
                <a:latin typeface="Community"/>
              </a:rPr>
            </a:br>
            <a:r>
              <a:rPr lang="es-ES" sz="2400" dirty="0">
                <a:solidFill>
                  <a:srgbClr val="636E70"/>
                </a:solidFill>
                <a:latin typeface="Community"/>
              </a:rPr>
              <a:t>y empleados que quieren establecer planes de desarrollo como parte </a:t>
            </a:r>
            <a:br>
              <a:rPr lang="es-ES" sz="2400" dirty="0">
                <a:solidFill>
                  <a:srgbClr val="636E70"/>
                </a:solidFill>
                <a:latin typeface="Community"/>
              </a:rPr>
            </a:br>
            <a:r>
              <a:rPr lang="es-ES" sz="2400" dirty="0">
                <a:solidFill>
                  <a:srgbClr val="636E70"/>
                </a:solidFill>
                <a:latin typeface="Community"/>
              </a:rPr>
              <a:t>del proceso de evaluación del rendimiento. Los buenos líderes están comprometidos con el desarrollo de sus equipos. Son plenamente conscientes de la importancia del compromiso personal y el acceso continuo a los recursos para crear un entorno de trabajo que fomente </a:t>
            </a:r>
            <a:br>
              <a:rPr lang="es-ES" sz="2400" dirty="0">
                <a:solidFill>
                  <a:srgbClr val="636E70"/>
                </a:solidFill>
                <a:latin typeface="Community"/>
              </a:rPr>
            </a:br>
            <a:r>
              <a:rPr lang="es-ES" sz="2400" dirty="0">
                <a:solidFill>
                  <a:srgbClr val="636E70"/>
                </a:solidFill>
                <a:latin typeface="Community"/>
              </a:rPr>
              <a:t>el aprendizaje y el desarrollo. LinkedIn </a:t>
            </a:r>
            <a:r>
              <a:rPr lang="es-ES" sz="2400" dirty="0" err="1">
                <a:solidFill>
                  <a:srgbClr val="636E70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 es un recurso que puede marcar la diferencia.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636E70"/>
              </a:solidFill>
              <a:latin typeface="Community"/>
            </a:endParaRP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636E70"/>
                </a:solidFill>
                <a:latin typeface="Community"/>
              </a:rPr>
              <a:t>Nos interesa mucho tu opinión, así que no dudes en contarnos qué tal </a:t>
            </a:r>
            <a:br>
              <a:rPr lang="es-ES" sz="2400" dirty="0">
                <a:solidFill>
                  <a:srgbClr val="636E70"/>
                </a:solidFill>
                <a:latin typeface="Community"/>
              </a:rPr>
            </a:br>
            <a:r>
              <a:rPr lang="es-ES" sz="2400" dirty="0">
                <a:solidFill>
                  <a:srgbClr val="636E70"/>
                </a:solidFill>
                <a:latin typeface="Community"/>
              </a:rPr>
              <a:t>tu experiencia con LinkedIn </a:t>
            </a:r>
            <a:r>
              <a:rPr lang="es-ES" sz="2400" dirty="0" err="1">
                <a:solidFill>
                  <a:srgbClr val="636E70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. Si tienes dudas sobre la formación y desarrollo, puedes escribir un email a </a:t>
            </a:r>
            <a:r>
              <a:rPr lang="es-ES" sz="2400" b="1" dirty="0">
                <a:solidFill>
                  <a:srgbClr val="636E70"/>
                </a:solidFill>
                <a:latin typeface="Community"/>
              </a:rPr>
              <a:t>&lt;email de asistencia&gt;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. Si necesitas ayuda para acceder a LinkedIn </a:t>
            </a:r>
            <a:r>
              <a:rPr lang="es-ES" sz="2400" dirty="0" err="1">
                <a:solidFill>
                  <a:srgbClr val="636E70"/>
                </a:solidFill>
                <a:latin typeface="Community"/>
              </a:rPr>
              <a:t>Learning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, ponte en contacto con el centro de asistencia técnica: </a:t>
            </a:r>
            <a:r>
              <a:rPr lang="es-ES" sz="2400" b="1" dirty="0">
                <a:solidFill>
                  <a:srgbClr val="636E70"/>
                </a:solidFill>
                <a:latin typeface="Community"/>
              </a:rPr>
              <a:t>&lt;email del equipo de asistencia&gt;</a:t>
            </a:r>
            <a:r>
              <a:rPr lang="es-ES" sz="2400" dirty="0">
                <a:solidFill>
                  <a:srgbClr val="636E70"/>
                </a:solidFill>
                <a:latin typeface="Community"/>
              </a:rPr>
              <a:t>.  </a:t>
            </a:r>
          </a:p>
          <a:p>
            <a:pPr marL="0" indent="0">
              <a:buNone/>
            </a:pPr>
            <a:endParaRPr lang="en-US" sz="2400" b="1" dirty="0">
              <a:solidFill>
                <a:srgbClr val="636E70"/>
              </a:solidFill>
              <a:latin typeface="Community"/>
            </a:endParaRP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2142CEB9-4484-FE41-8963-E4FCA4666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90" y="3823889"/>
            <a:ext cx="9712411" cy="2589686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B9AFFF1-AFEF-344D-AFFA-38161A4479BA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6100">
                <a:solidFill>
                  <a:srgbClr val="2D65BC"/>
                </a:solidFill>
                <a:latin typeface="Community Light"/>
              </a:rPr>
              <a:t>Email de ejemplo 2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08B4838B-BC14-354D-B073-2422237C25D8}"/>
              </a:ext>
            </a:extLst>
          </p:cNvPr>
          <p:cNvSpPr txBox="1">
            <a:spLocks/>
          </p:cNvSpPr>
          <p:nvPr/>
        </p:nvSpPr>
        <p:spPr>
          <a:xfrm>
            <a:off x="499253" y="1739397"/>
            <a:ext cx="18153701" cy="1371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3600">
                <a:latin typeface="Community"/>
              </a:rPr>
              <a:t>Usa esta plantilla para invitar a todos los usuarios con un email dirigido a toda la empresa de parte de tu equipo de formación y desarrollo (o de la directiva). Deberá incluir el enlace de invitación de tu empresa o el enlace de la plataforma de SSO.</a:t>
            </a:r>
          </a:p>
        </p:txBody>
      </p:sp>
    </p:spTree>
    <p:extLst>
      <p:ext uri="{BB962C8B-B14F-4D97-AF65-F5344CB8AC3E}">
        <p14:creationId xmlns:p14="http://schemas.microsoft.com/office/powerpoint/2010/main" val="3671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Props1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775</Words>
  <Application>Microsoft Macintosh PowerPoint</Application>
  <PresentationFormat>Personalizado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Community</vt:lpstr>
      <vt:lpstr>Community Light</vt:lpstr>
      <vt:lpstr>LKN Sans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Georgina Teran-Manrique</cp:lastModifiedBy>
  <cp:revision>49</cp:revision>
  <cp:lastPrinted>2019-03-04T21:05:23Z</cp:lastPrinted>
  <dcterms:created xsi:type="dcterms:W3CDTF">2018-10-18T20:47:17Z</dcterms:created>
  <dcterms:modified xsi:type="dcterms:W3CDTF">2021-09-07T19:06:26Z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