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173" r:id="rId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1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5"/>
    <p:restoredTop sz="94643"/>
  </p:normalViewPr>
  <p:slideViewPr>
    <p:cSldViewPr snapToGrid="0">
      <p:cViewPr varScale="1">
        <p:scale>
          <a:sx n="52" d="100"/>
          <a:sy n="52" d="100"/>
        </p:scale>
        <p:origin x="1032" y="216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08975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226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: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1078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96171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x13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6735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x9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218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up 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612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7789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940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Squa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510878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Circl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395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74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8408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08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3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11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2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57229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One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8646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wo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1959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hree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4006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Four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4313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7308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888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3529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6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2" r:id="rId2"/>
    <p:sldLayoutId id="2147483782" r:id="rId3"/>
    <p:sldLayoutId id="2147483781" r:id="rId4"/>
    <p:sldLayoutId id="2147483780" r:id="rId5"/>
    <p:sldLayoutId id="2147483779" r:id="rId6"/>
    <p:sldLayoutId id="2147483692" r:id="rId7"/>
    <p:sldLayoutId id="2147483701" r:id="rId8"/>
    <p:sldLayoutId id="2147483698" r:id="rId9"/>
    <p:sldLayoutId id="2147483700" r:id="rId10"/>
    <p:sldLayoutId id="2147483693" r:id="rId11"/>
    <p:sldLayoutId id="2147483778" r:id="rId12"/>
    <p:sldLayoutId id="2147483699" r:id="rId13"/>
    <p:sldLayoutId id="2147483694" r:id="rId14"/>
    <p:sldLayoutId id="2147483696" r:id="rId15"/>
    <p:sldLayoutId id="2147483737" r:id="rId16"/>
    <p:sldLayoutId id="2147483695" r:id="rId17"/>
    <p:sldLayoutId id="2147483685" r:id="rId18"/>
    <p:sldLayoutId id="2147483697" r:id="rId19"/>
    <p:sldLayoutId id="2147483679" r:id="rId20"/>
    <p:sldLayoutId id="2147483691" r:id="rId21"/>
    <p:sldLayoutId id="2147483784" r:id="rId22"/>
    <p:sldLayoutId id="2147483786" r:id="rId2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accent6"/>
          </a:solidFill>
          <a:latin typeface="Community" panose="020003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1" userDrawn="1">
          <p15:clr>
            <a:srgbClr val="F26B43"/>
          </p15:clr>
        </p15:guide>
        <p15:guide id="3" pos="961" userDrawn="1">
          <p15:clr>
            <a:srgbClr val="F26B43"/>
          </p15:clr>
        </p15:guide>
        <p15:guide id="4" pos="14353" userDrawn="1">
          <p15:clr>
            <a:srgbClr val="F26B43"/>
          </p15:clr>
        </p15:guide>
        <p15:guide id="5" orient="horz" pos="7680" userDrawn="1">
          <p15:clr>
            <a:srgbClr val="F26B43"/>
          </p15:clr>
        </p15:guide>
        <p15:guide id="6" orient="horz" pos="936" userDrawn="1">
          <p15:clr>
            <a:srgbClr val="F26B43"/>
          </p15:clr>
        </p15:guide>
        <p15:guide id="7" pos="9961" userDrawn="1">
          <p15:clr>
            <a:srgbClr val="A4A3A4"/>
          </p15:clr>
        </p15:guide>
        <p15:guide id="8" pos="10177" userDrawn="1">
          <p15:clr>
            <a:srgbClr val="A4A3A4"/>
          </p15:clr>
        </p15:guide>
        <p15:guide id="9" pos="9769" userDrawn="1">
          <p15:clr>
            <a:srgbClr val="A4A3A4"/>
          </p15:clr>
        </p15:guide>
        <p15:guide id="10" pos="5161" userDrawn="1">
          <p15:clr>
            <a:srgbClr val="A4A3A4"/>
          </p15:clr>
        </p15:guide>
        <p15:guide id="11" pos="5353" userDrawn="1">
          <p15:clr>
            <a:srgbClr val="A4A3A4"/>
          </p15:clr>
        </p15:guide>
        <p15:guide id="12" pos="5569" userDrawn="1">
          <p15:clr>
            <a:srgbClr val="A4A3A4"/>
          </p15:clr>
        </p15:guide>
        <p15:guide id="13" pos="7873" userDrawn="1">
          <p15:clr>
            <a:srgbClr val="A4A3A4"/>
          </p15:clr>
        </p15:guide>
        <p15:guide id="14" pos="748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D4F48F-257F-2749-8333-DB3EC2083514}"/>
              </a:ext>
            </a:extLst>
          </p:cNvPr>
          <p:cNvSpPr/>
          <p:nvPr/>
        </p:nvSpPr>
        <p:spPr>
          <a:xfrm>
            <a:off x="0" y="-23282"/>
            <a:ext cx="24387175" cy="13716001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3056F7-D434-A141-AAB1-8DE5D2CA3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093641"/>
              </p:ext>
            </p:extLst>
          </p:nvPr>
        </p:nvGraphicFramePr>
        <p:xfrm>
          <a:off x="499252" y="2275991"/>
          <a:ext cx="23388669" cy="1051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2324">
                  <a:extLst>
                    <a:ext uri="{9D8B030D-6E8A-4147-A177-3AD203B41FA5}">
                      <a16:colId xmlns:a16="http://schemas.microsoft.com/office/drawing/2014/main" val="659766052"/>
                    </a:ext>
                  </a:extLst>
                </a:gridCol>
                <a:gridCol w="3890644">
                  <a:extLst>
                    <a:ext uri="{9D8B030D-6E8A-4147-A177-3AD203B41FA5}">
                      <a16:colId xmlns:a16="http://schemas.microsoft.com/office/drawing/2014/main" val="1816237938"/>
                    </a:ext>
                  </a:extLst>
                </a:gridCol>
                <a:gridCol w="13905701">
                  <a:extLst>
                    <a:ext uri="{9D8B030D-6E8A-4147-A177-3AD203B41FA5}">
                      <a16:colId xmlns:a16="http://schemas.microsoft.com/office/drawing/2014/main" val="1399600064"/>
                    </a:ext>
                  </a:extLst>
                </a:gridCol>
              </a:tblGrid>
              <a:tr h="108116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3000" b="0" dirty="0">
                          <a:solidFill>
                            <a:schemeClr val="bg2"/>
                          </a:solidFill>
                          <a:latin typeface="Community"/>
                        </a:rPr>
                        <a:t>Responsable del programa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Gestiona el lanzamiento del programa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Representante interno de LinkedIn </a:t>
                      </a:r>
                      <a:r>
                        <a:rPr lang="es-ES" sz="24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Learning</a:t>
                      </a:r>
                      <a:endParaRPr lang="es-ES" sz="2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Coordina los objetivos de LinkedIn </a:t>
                      </a:r>
                      <a:r>
                        <a:rPr lang="es-ES" sz="24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Learning</a:t>
                      </a: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 con las prioridades/necesidades de la empresa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Colabora con LinkedIn </a:t>
                      </a:r>
                      <a:r>
                        <a:rPr lang="es-ES" sz="24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Learning</a:t>
                      </a: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 y el equipo de comunicaciones internas para informar a los usuarios y promover la adopción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Supervisa las solicitudes de asistencia técnica de los usuarios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73710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es-ES" sz="3000" b="0" dirty="0">
                          <a:solidFill>
                            <a:schemeClr val="bg2"/>
                          </a:solidFill>
                          <a:latin typeface="Community"/>
                        </a:rPr>
                        <a:t>Patrocinador ejecutivo</a:t>
                      </a:r>
                      <a:br>
                        <a:rPr lang="en-US" sz="3000" b="0" dirty="0">
                          <a:solidFill>
                            <a:schemeClr val="bg2"/>
                          </a:solidFill>
                          <a:latin typeface="Community"/>
                        </a:rPr>
                      </a:br>
                      <a:r>
                        <a:rPr lang="es-ES" sz="3000" b="0" dirty="0">
                          <a:solidFill>
                            <a:schemeClr val="bg2"/>
                          </a:solidFill>
                          <a:latin typeface="Community"/>
                        </a:rPr>
                        <a:t>(consejero delegado, director legal, director de RR. HH.)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Apoya los objetivos estratégicos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Ayuda a resolver obstáculos internos y problemas de recursos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96898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es-ES" sz="3000" b="0" dirty="0">
                          <a:solidFill>
                            <a:schemeClr val="bg2"/>
                          </a:solidFill>
                          <a:latin typeface="Community"/>
                        </a:rPr>
                        <a:t>Responsable de contenido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Crea colecciones e itinerarios de aprendizaje para toda la empresa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Colabora con los socios de formación y desarrollo de los distintos departamentos para crear itinerarios acordes a sus necesidades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94220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es-ES" sz="3000" b="0" dirty="0">
                          <a:solidFill>
                            <a:schemeClr val="bg2"/>
                          </a:solidFill>
                          <a:latin typeface="Community"/>
                        </a:rPr>
                        <a:t>Socio de formación y desarrollo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Identifica las necesidades formativas concretas de su departamento y colabora con los responsables del programa y de contenido para definir estrategias</a:t>
                      </a:r>
                      <a:br>
                        <a:rPr lang="en-U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</a:br>
                      <a:endParaRPr lang="en-US" sz="2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Integra LinkedIn </a:t>
                      </a:r>
                      <a:r>
                        <a:rPr lang="es-ES" sz="24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Learning</a:t>
                      </a: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 en el programa formativo y los planes de su departamento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Informa a los usuarios y promueve la adopción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9588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es-ES" sz="3000" b="0" dirty="0">
                          <a:solidFill>
                            <a:schemeClr val="bg2"/>
                          </a:solidFill>
                          <a:latin typeface="Community"/>
                        </a:rPr>
                        <a:t>Responsable por función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Experto interno en sus equipos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Selecciona contenido para su equipo a modo de subadministrador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Incorpora la formación en la evaluación de rendimiento y el asesoramiento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023930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es-ES" sz="3000" b="0" dirty="0">
                          <a:solidFill>
                            <a:schemeClr val="bg2"/>
                          </a:solidFill>
                          <a:latin typeface="Community"/>
                        </a:rPr>
                        <a:t>Expertos/personas influyentes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Promociona LinkedIn </a:t>
                      </a:r>
                      <a:r>
                        <a:rPr lang="es-ES" sz="24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Learning</a:t>
                      </a: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 en canales internos para inspirar y motivar a los demás   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es-E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Comparte colecciones, itinerarios y cursos, además de su experiencia con la plataforma 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92021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C94CAF8-C08A-41EB-82FA-7FCA09202A80}"/>
              </a:ext>
            </a:extLst>
          </p:cNvPr>
          <p:cNvSpPr>
            <a:spLocks/>
          </p:cNvSpPr>
          <p:nvPr/>
        </p:nvSpPr>
        <p:spPr bwMode="auto">
          <a:xfrm>
            <a:off x="6056398" y="1553760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lang="es-ES" sz="3200" dirty="0">
                <a:solidFill>
                  <a:schemeClr val="bg2"/>
                </a:solidFill>
                <a:latin typeface="Community Light"/>
                <a:ea typeface="Source Sans Pro Semibold"/>
              </a:rPr>
              <a:t>Nombre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C3FB1A-3BF7-4591-896E-B046A32710B5}"/>
              </a:ext>
            </a:extLst>
          </p:cNvPr>
          <p:cNvSpPr>
            <a:spLocks/>
          </p:cNvSpPr>
          <p:nvPr/>
        </p:nvSpPr>
        <p:spPr bwMode="auto">
          <a:xfrm>
            <a:off x="10386957" y="1646658"/>
            <a:ext cx="3996307" cy="498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lang="es-ES" sz="3200" dirty="0">
                <a:solidFill>
                  <a:schemeClr val="bg2"/>
                </a:solidFill>
                <a:latin typeface="Community Light"/>
                <a:ea typeface="Source Sans Pro Semibold"/>
              </a:rPr>
              <a:t>Responsabilidades 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499A46B-A0A2-0A44-B3F0-AFF3C214C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52" y="13019811"/>
            <a:ext cx="3252116" cy="444688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DC0D25F-E9C7-5E4F-BE87-D796A630A68B}"/>
              </a:ext>
            </a:extLst>
          </p:cNvPr>
          <p:cNvSpPr txBox="1">
            <a:spLocks/>
          </p:cNvSpPr>
          <p:nvPr/>
        </p:nvSpPr>
        <p:spPr>
          <a:xfrm>
            <a:off x="499254" y="435463"/>
            <a:ext cx="21611907" cy="8722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es-ES" sz="6100">
                <a:solidFill>
                  <a:srgbClr val="2D65BC"/>
                </a:solidFill>
                <a:latin typeface="Community Light"/>
              </a:rPr>
              <a:t>Identifica a las personas que llevarán a buen puerto tu lanzamiento</a:t>
            </a:r>
          </a:p>
        </p:txBody>
      </p:sp>
    </p:spTree>
    <p:extLst>
      <p:ext uri="{BB962C8B-B14F-4D97-AF65-F5344CB8AC3E}">
        <p14:creationId xmlns:p14="http://schemas.microsoft.com/office/powerpoint/2010/main" val="278246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A368A1-538E-4E5B-A25A-76F0BC48C9A7}">
  <ds:schemaRefs>
    <ds:schemaRef ds:uri="230e9df3-be65-4c73-a93b-d1236ebd677e"/>
    <ds:schemaRef ds:uri="4bedc025-4c35-4331-83d0-07b2d7444e96"/>
    <ds:schemaRef ds:uri="59bb7149-415f-4d32-9240-8c8adac475b9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236</Words>
  <Application>Microsoft Macintosh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Community</vt:lpstr>
      <vt:lpstr>Community Light</vt:lpstr>
      <vt:lpstr>LKN Sans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Elena De Vicente Orcajo</cp:lastModifiedBy>
  <cp:revision>46</cp:revision>
  <cp:lastPrinted>2019-03-04T21:05:23Z</cp:lastPrinted>
  <dcterms:created xsi:type="dcterms:W3CDTF">2018-10-18T20:47:17Z</dcterms:created>
  <dcterms:modified xsi:type="dcterms:W3CDTF">2021-08-25T15:31:42Z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