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173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1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4"/>
    <p:restoredTop sz="94718"/>
  </p:normalViewPr>
  <p:slideViewPr>
    <p:cSldViewPr snapToGrid="0">
      <p:cViewPr varScale="1">
        <p:scale>
          <a:sx n="56" d="100"/>
          <a:sy n="56" d="100"/>
        </p:scale>
        <p:origin x="520" y="192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?>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4079875805"/>
      </p:ext>
    </p:extLst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?>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0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9.6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226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Image Circle: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1078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Image Circ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9617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0x13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6735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4x9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2188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hree-up Imag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612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+ 3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27789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940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2 Image Squar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51087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2 Image Circle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395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74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408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20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Grid: 3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51140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Grid: 2x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229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864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1959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Three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400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Title Slide: Four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Community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4313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13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7308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9.6 Image Flush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288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 preserve="1" userDrawn="1">
  <p:cSld name="15x13 Image Flush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35292927"/>
      </p:ext>
    </p:extLst>
  </p:cSld>
  <p:clrMapOvr>
    <a:masterClrMapping/>
  </p:clrMapOvr>
</p:sldLayout>
</file>

<file path=ppt/slideMasters/_rels/slideMaster1.xml.rels><?xml version="1.0" encoding="utf-8"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i="0">
                <a:solidFill>
                  <a:schemeClr val="tx1">
                    <a:tint val="75000"/>
                  </a:schemeClr>
                </a:solidFill>
                <a:latin typeface="Community" panose="020003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2" r:id="rId2"/>
    <p:sldLayoutId id="2147483782" r:id="rId3"/>
    <p:sldLayoutId id="2147483781" r:id="rId4"/>
    <p:sldLayoutId id="2147483780" r:id="rId5"/>
    <p:sldLayoutId id="2147483779" r:id="rId6"/>
    <p:sldLayoutId id="2147483692" r:id="rId7"/>
    <p:sldLayoutId id="2147483701" r:id="rId8"/>
    <p:sldLayoutId id="2147483698" r:id="rId9"/>
    <p:sldLayoutId id="2147483700" r:id="rId10"/>
    <p:sldLayoutId id="2147483693" r:id="rId11"/>
    <p:sldLayoutId id="2147483778" r:id="rId12"/>
    <p:sldLayoutId id="2147483699" r:id="rId13"/>
    <p:sldLayoutId id="2147483694" r:id="rId14"/>
    <p:sldLayoutId id="2147483696" r:id="rId15"/>
    <p:sldLayoutId id="2147483737" r:id="rId16"/>
    <p:sldLayoutId id="2147483695" r:id="rId17"/>
    <p:sldLayoutId id="2147483685" r:id="rId18"/>
    <p:sldLayoutId id="2147483697" r:id="rId19"/>
    <p:sldLayoutId id="2147483679" r:id="rId20"/>
    <p:sldLayoutId id="2147483691" r:id="rId21"/>
    <p:sldLayoutId id="2147483784" r:id="rId22"/>
    <p:sldLayoutId id="2147483786" r:id="rId2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b="0" i="0" kern="1200">
          <a:solidFill>
            <a:schemeClr val="accent6"/>
          </a:solidFill>
          <a:latin typeface="Community" panose="020003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0" i="0" kern="1200">
          <a:solidFill>
            <a:schemeClr val="accent6"/>
          </a:solidFill>
          <a:latin typeface="Community" panose="020003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1" userDrawn="1">
          <p15:clr>
            <a:srgbClr val="F26B43"/>
          </p15:clr>
        </p15:guide>
        <p15:guide id="3" pos="961" userDrawn="1">
          <p15:clr>
            <a:srgbClr val="F26B43"/>
          </p15:clr>
        </p15:guide>
        <p15:guide id="4" pos="14353" userDrawn="1">
          <p15:clr>
            <a:srgbClr val="F26B43"/>
          </p15:clr>
        </p15:guide>
        <p15:guide id="5" orient="horz" pos="7680" userDrawn="1">
          <p15:clr>
            <a:srgbClr val="F26B43"/>
          </p15:clr>
        </p15:guide>
        <p15:guide id="6" orient="horz" pos="936" userDrawn="1">
          <p15:clr>
            <a:srgbClr val="F26B43"/>
          </p15:clr>
        </p15:guide>
        <p15:guide id="7" pos="9961" userDrawn="1">
          <p15:clr>
            <a:srgbClr val="A4A3A4"/>
          </p15:clr>
        </p15:guide>
        <p15:guide id="8" pos="10177" userDrawn="1">
          <p15:clr>
            <a:srgbClr val="A4A3A4"/>
          </p15:clr>
        </p15:guide>
        <p15:guide id="9" pos="9769" userDrawn="1">
          <p15:clr>
            <a:srgbClr val="A4A3A4"/>
          </p15:clr>
        </p15:guide>
        <p15:guide id="10" pos="5161" userDrawn="1">
          <p15:clr>
            <a:srgbClr val="A4A3A4"/>
          </p15:clr>
        </p15:guide>
        <p15:guide id="11" pos="5353" userDrawn="1">
          <p15:clr>
            <a:srgbClr val="A4A3A4"/>
          </p15:clr>
        </p15:guide>
        <p15:guide id="12" pos="5569" userDrawn="1">
          <p15:clr>
            <a:srgbClr val="A4A3A4"/>
          </p15:clr>
        </p15:guide>
        <p15:guide id="13" pos="7873" userDrawn="1">
          <p15:clr>
            <a:srgbClr val="A4A3A4"/>
          </p15:clr>
        </p15:guide>
        <p15:guide id="14" pos="7489" userDrawn="1">
          <p15:clr>
            <a:srgbClr val="A4A3A4"/>
          </p15:clr>
        </p15:guide>
      </p15:sldGuideLst>
    </p:ext>
  </p:extLst>
</p:sldMaster>
</file>

<file path=ppt/slides/_rels/slide1.xml.rels><?xml version="1.0" encoding="utf-8"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c="http://schemas.openxmlformats.org/drawingml/2006/chart" xmlns:c15="http://schemas.microsoft.com/office/drawing/2012/chart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D4F48F-257F-2749-8333-DB3EC2083514}"/>
              </a:ext>
            </a:extLst>
          </p:cNvPr>
          <p:cNvSpPr/>
          <p:nvPr/>
        </p:nvSpPr>
        <p:spPr>
          <a:xfrm>
            <a:off x="-1" y="0"/>
            <a:ext cx="24387175" cy="13716000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4CAF8-C08A-41EB-82FA-7FCA09202A80}"/>
              </a:ext>
            </a:extLst>
          </p:cNvPr>
          <p:cNvSpPr>
            <a:spLocks/>
          </p:cNvSpPr>
          <p:nvPr/>
        </p:nvSpPr>
        <p:spPr bwMode="auto">
          <a:xfrm>
            <a:off x="663064" y="1605110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sz="3200" lang="fr-FR">
                <a:solidFill>
                  <a:schemeClr val="bg2"/>
                </a:solidFill>
                <a:latin typeface="Community Light"/>
              </a:rPr>
              <a:t>Tâche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3FB1A-3BF7-4591-896E-B046A32710B5}"/>
              </a:ext>
            </a:extLst>
          </p:cNvPr>
          <p:cNvSpPr>
            <a:spLocks/>
          </p:cNvSpPr>
          <p:nvPr/>
        </p:nvSpPr>
        <p:spPr bwMode="auto">
          <a:xfrm>
            <a:off x="20648914" y="1585476"/>
            <a:ext cx="2924494" cy="56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rtl="0">
              <a:spcAft>
                <a:spcPts val="3600"/>
              </a:spcAft>
              <a:buClr>
                <a:schemeClr val="tx2"/>
              </a:buClr>
            </a:pPr>
            <a:r>
              <a:rPr sz="3200" lang="fr-FR">
                <a:solidFill>
                  <a:schemeClr val="bg2"/>
                </a:solidFill>
                <a:latin typeface="Community Light"/>
                <a:ea typeface="Source Sans Pro Semibold"/>
              </a:rPr>
              <a:t>Terminé 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499A46B-A0A2-0A44-B3F0-AFF3C214C3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48914" y="13124989"/>
            <a:ext cx="3252116" cy="444688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DC0D25F-E9C7-5E4F-BE87-D796A630A68B}"/>
              </a:ext>
            </a:extLst>
          </p:cNvPr>
          <p:cNvSpPr txBox="1">
            <a:spLocks/>
          </p:cNvSpPr>
          <p:nvPr/>
        </p:nvSpPr>
        <p:spPr>
          <a:xfrm>
            <a:off x="486145" y="582028"/>
            <a:ext cx="21611907" cy="8722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b="0" i="0" kern="1200">
                <a:solidFill>
                  <a:schemeClr val="accent6"/>
                </a:solidFill>
                <a:latin typeface="Community" panose="02000303040000020003" pitchFamily="2" charset="0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6100" lang="fr-FR">
                <a:solidFill>
                  <a:srgbClr val="2D65BC"/>
                </a:solidFill>
                <a:latin typeface="Community Light"/>
              </a:rPr>
              <a:t>Checklist de pré-lancement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7049EBE6-BB89-4D2D-8BD2-76CE86952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44393"/>
              </p:ext>
            </p:extLst>
          </p:nvPr>
        </p:nvGraphicFramePr>
        <p:xfrm>
          <a:off x="499251" y="2363779"/>
          <a:ext cx="23401779" cy="10518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2265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4339514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</a:tblGrid>
              <a:tr h="876561">
                <a:tc>
                  <a:txBody>
                    <a:bodyPr/>
                    <a:lstStyle/>
                    <a:p>
                      <a:pPr marL="0" lvl="0" indent="0" algn="l" defTabSz="1828800" rtl="0" eaLnBrk="1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sz="2400" b="false" i="false" kern="1200" lang="fr-FR">
                          <a:solidFill>
                            <a:srgbClr val="2D65BC"/>
                          </a:solidFill>
                          <a:latin typeface="Community Light"/>
                          <a:ea typeface="+mn-ea"/>
                          <a:cs typeface="+mn-cs"/>
                        </a:rPr>
                        <a:t>Constitution de l’équipe de lancement, identification des partenaires et attribution des principales responsabilités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Confirmation des sponsors exécutifs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9360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Envoi d’une demande d’assistance informatique pour la configuration de LinkedIn Learning (si besoin, pour les intégrations techniques)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574496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Visionnage et partage avec les administrateurs de la vidéo « Commencer en tant qu’administrateur LinkedIn Learning »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Définition des objectifs d’apprentissage et de performances 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Confirmation de la date de lancement avec les intervenants (et l’équipe informatique, si besoin, pour les intégrations techniques)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Finalisation du plan de communication de lancement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1910352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Envoi de l’e-mail d’annonce de pré-lancement et lancement de la campagne promotionnelle sur les canaux internes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2470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Ajout manuel des apprenants dans l’onglet </a:t>
                      </a:r>
                      <a:r>
                        <a:rPr kumimoji="false" sz="2400" b="false" i="tru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Personnes</a:t>
                      </a: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 via le chargement d’un fichier CSV ou de l’intégration SSO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387684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Attribution des rôles de sous-administrateurs et d’éditeurs de contenu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346715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Dernière vérification de pré-lancement avec l’équipe informatique pour finaliser les tâches non terminées (si besoin, pour les intégrations techniques)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440711"/>
                  </a:ext>
                </a:extLst>
              </a:tr>
              <a:tr h="876561"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9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false" sz="2400" b="false" i="false" u="none" strike="noStrike" kern="1200" cap="none" normalizeH="false" baseline="0" lang="fr-FR">
                          <a:ln>
                            <a:noFill/>
                          </a:ln>
                          <a:solidFill>
                            <a:srgbClr val="2D65BC"/>
                          </a:solidFill>
                          <a:effectLst/>
                          <a:uLnTx/>
                          <a:uFillTx/>
                          <a:latin typeface="Community Light"/>
                          <a:ea typeface="+mn-ea"/>
                          <a:cs typeface="+mn-cs"/>
                        </a:rPr>
                        <a:t>Préparation de l’e-mail d’annonce du lancement de LinkedIn Learning pour envoi aux apprenants</a:t>
                      </a:r>
                    </a:p>
                  </a:txBody>
                  <a:tcPr marL="274320" marR="0" marT="182880" marB="182880"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mmunity"/>
                      </a:endParaRPr>
                    </a:p>
                  </a:txBody>
                  <a:tcPr marL="640080" marR="0" marT="182880" marB="18288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</a:tbl>
          </a:graphicData>
        </a:graphic>
      </p:graphicFrame>
      <p:pic>
        <p:nvPicPr>
          <p:cNvPr id="17" name="Graphic 16" descr="Checkmark with solid fill">
            <a:extLst>
              <a:ext uri="{FF2B5EF4-FFF2-40B4-BE49-F238E27FC236}">
                <a16:creationId xmlns:a16="http://schemas.microsoft.com/office/drawing/2014/main" id="{6C57CBBF-89A0-451C-A947-DCC3AB3C8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370654" y="2523800"/>
            <a:ext cx="485070" cy="58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http://schemas.microsoft.com/office/infopath/2007/PartnerControls"/>
    <ds:schemaRef ds:uri="http://www.w3.org/XML/1998/namespace"/>
    <ds:schemaRef ds:uri="http://purl.org/dc/elements/1.1/"/>
    <ds:schemaRef ds:uri="59bb7149-415f-4d32-9240-8c8adac475b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30e9df3-be65-4c73-a93b-d1236ebd677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1480</TotalTime>
  <Words>139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Community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Mary Healy</cp:lastModifiedBy>
  <cp:revision>61</cp:revision>
  <cp:lastPrinted>2019-03-04T21:05:23Z</cp:lastPrinted>
  <dcterms:created xsi:type="dcterms:W3CDTF">2018-10-18T20:47:17Z</dcterms:created>
  <dcterms:modified xsi:type="dcterms:W3CDTF">2021-04-15T17:01:19Z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