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3173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1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5"/>
    <p:restoredTop sz="94637"/>
  </p:normalViewPr>
  <p:slideViewPr>
    <p:cSldViewPr snapToGrid="0">
      <p:cViewPr varScale="1">
        <p:scale>
          <a:sx n="51" d="100"/>
          <a:sy n="51" d="100"/>
        </p:scale>
        <p:origin x="1136" y="240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08975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226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: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1078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9617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x1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6735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x9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218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61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778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94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510878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3954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408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0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3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51140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2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57229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n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864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195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hree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400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Four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4313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730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888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352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6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2" r:id="rId2"/>
    <p:sldLayoutId id="2147483782" r:id="rId3"/>
    <p:sldLayoutId id="2147483781" r:id="rId4"/>
    <p:sldLayoutId id="2147483780" r:id="rId5"/>
    <p:sldLayoutId id="2147483779" r:id="rId6"/>
    <p:sldLayoutId id="2147483692" r:id="rId7"/>
    <p:sldLayoutId id="2147483701" r:id="rId8"/>
    <p:sldLayoutId id="2147483698" r:id="rId9"/>
    <p:sldLayoutId id="2147483700" r:id="rId10"/>
    <p:sldLayoutId id="2147483693" r:id="rId11"/>
    <p:sldLayoutId id="2147483778" r:id="rId12"/>
    <p:sldLayoutId id="2147483699" r:id="rId13"/>
    <p:sldLayoutId id="2147483694" r:id="rId14"/>
    <p:sldLayoutId id="2147483696" r:id="rId15"/>
    <p:sldLayoutId id="2147483737" r:id="rId16"/>
    <p:sldLayoutId id="2147483695" r:id="rId17"/>
    <p:sldLayoutId id="2147483685" r:id="rId18"/>
    <p:sldLayoutId id="2147483697" r:id="rId19"/>
    <p:sldLayoutId id="2147483679" r:id="rId20"/>
    <p:sldLayoutId id="2147483691" r:id="rId21"/>
    <p:sldLayoutId id="2147483784" r:id="rId22"/>
    <p:sldLayoutId id="2147483786" r:id="rId2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accent6"/>
          </a:solidFill>
          <a:latin typeface="Community" panose="020003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  <p15:guide id="3" pos="961" userDrawn="1">
          <p15:clr>
            <a:srgbClr val="F26B43"/>
          </p15:clr>
        </p15:guide>
        <p15:guide id="4" pos="14353" userDrawn="1">
          <p15:clr>
            <a:srgbClr val="F26B43"/>
          </p15:clr>
        </p15:guide>
        <p15:guide id="5" orient="horz" pos="7680" userDrawn="1">
          <p15:clr>
            <a:srgbClr val="F26B43"/>
          </p15:clr>
        </p15:guide>
        <p15:guide id="6" orient="horz" pos="936" userDrawn="1">
          <p15:clr>
            <a:srgbClr val="F26B43"/>
          </p15:clr>
        </p15:guide>
        <p15:guide id="7" pos="9961" userDrawn="1">
          <p15:clr>
            <a:srgbClr val="A4A3A4"/>
          </p15:clr>
        </p15:guide>
        <p15:guide id="8" pos="10177" userDrawn="1">
          <p15:clr>
            <a:srgbClr val="A4A3A4"/>
          </p15:clr>
        </p15:guide>
        <p15:guide id="9" pos="9769" userDrawn="1">
          <p15:clr>
            <a:srgbClr val="A4A3A4"/>
          </p15:clr>
        </p15:guide>
        <p15:guide id="10" pos="5161" userDrawn="1">
          <p15:clr>
            <a:srgbClr val="A4A3A4"/>
          </p15:clr>
        </p15:guide>
        <p15:guide id="11" pos="5353" userDrawn="1">
          <p15:clr>
            <a:srgbClr val="A4A3A4"/>
          </p15:clr>
        </p15:guide>
        <p15:guide id="12" pos="5569" userDrawn="1">
          <p15:clr>
            <a:srgbClr val="A4A3A4"/>
          </p15:clr>
        </p15:guide>
        <p15:guide id="13" pos="7873" userDrawn="1">
          <p15:clr>
            <a:srgbClr val="A4A3A4"/>
          </p15:clr>
        </p15:guide>
        <p15:guide id="14" pos="748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D4F48F-257F-2749-8333-DB3EC2083514}"/>
              </a:ext>
            </a:extLst>
          </p:cNvPr>
          <p:cNvSpPr/>
          <p:nvPr/>
        </p:nvSpPr>
        <p:spPr>
          <a:xfrm>
            <a:off x="0" y="-62347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3056F7-D434-A141-AAB1-8DE5D2CA3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263314"/>
              </p:ext>
            </p:extLst>
          </p:nvPr>
        </p:nvGraphicFramePr>
        <p:xfrm>
          <a:off x="499253" y="2709122"/>
          <a:ext cx="22789106" cy="1091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8966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3790908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  <a:gridCol w="13549232">
                  <a:extLst>
                    <a:ext uri="{9D8B030D-6E8A-4147-A177-3AD203B41FA5}">
                      <a16:colId xmlns:a16="http://schemas.microsoft.com/office/drawing/2014/main" val="1399600064"/>
                    </a:ext>
                  </a:extLst>
                </a:gridCol>
              </a:tblGrid>
              <a:tr h="108116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fr-FR" sz="3400" b="0">
                          <a:solidFill>
                            <a:schemeClr val="bg2"/>
                          </a:solidFill>
                          <a:latin typeface="Community"/>
                        </a:rPr>
                        <a:t>Responsable de programme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Gère le lancement du projet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Interlocuteur de LIL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Aligne les objectifs LinkedIn Learning avec les priorités/besoins de l’entreprise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Travaille avec LIL et le service de communication interne pour faire connaître le projet auprès des apprenants et encourager son adoption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Suit les demandes d’assistance envoyées par les apprenants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fr-FR" sz="3400" b="0">
                          <a:solidFill>
                            <a:schemeClr val="bg2"/>
                          </a:solidFill>
                          <a:latin typeface="Community"/>
                        </a:rPr>
                        <a:t>Promoteur</a:t>
                      </a:r>
                      <a:br>
                        <a:rPr lang="en-US" sz="3400" b="0" dirty="0">
                          <a:solidFill>
                            <a:schemeClr val="bg2"/>
                          </a:solidFill>
                          <a:latin typeface="Community"/>
                        </a:rPr>
                      </a:br>
                      <a:r>
                        <a:rPr lang="fr-FR" sz="3400" b="0">
                          <a:solidFill>
                            <a:schemeClr val="bg2"/>
                          </a:solidFill>
                          <a:latin typeface="Community"/>
                        </a:rPr>
                        <a:t>(PDG, DJ, DRH)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Approuve les objectifs stratégiques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Aide à contourner les obstacles en interne/les problèmes de ressources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fr-FR" sz="3400" b="0">
                          <a:solidFill>
                            <a:schemeClr val="bg2"/>
                          </a:solidFill>
                          <a:latin typeface="Community"/>
                        </a:rPr>
                        <a:t>Lead contenu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Crée des cursus d’apprentissage et des collections de cours pour l’ensemble de l’entreprise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Travaille avec les partenaires Formation et développement de chaque service pour créer des cursus d’apprentissage adaptés à leurs besoins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fr-FR" sz="3400" b="0">
                          <a:solidFill>
                            <a:schemeClr val="bg2"/>
                          </a:solidFill>
                          <a:latin typeface="Community"/>
                        </a:rPr>
                        <a:t>Partenaire Formation et développement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Identifie les besoins de son service en matière de formation et travaille avec les responsables de programme et de</a:t>
                      </a:r>
                      <a:br>
                        <a:rPr lang="en-U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</a:b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cours pour définir la stratégie à adopter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Intègre LIL dans les plans et le programme de formation des services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Fait connaître la plateforme aux apprenants et les encourage à l’utiliser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fr-FR" sz="3400" b="0">
                          <a:solidFill>
                            <a:schemeClr val="bg2"/>
                          </a:solidFill>
                          <a:latin typeface="Community"/>
                        </a:rPr>
                        <a:t>Responsable d’équipe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Fait la promotion de LIL auprès de son équipe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Sélectionne des cours pour son équipe en tant que sous-administrateur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Intègre l’apprentissage dans ses entretiens d’évaluation et son coaching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023930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fr-FR" sz="3400" b="0" dirty="0">
                          <a:solidFill>
                            <a:schemeClr val="bg2"/>
                          </a:solidFill>
                          <a:latin typeface="Community"/>
                        </a:rPr>
                        <a:t>Ambassadeur/Influenceur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Fait la promotion de LIL  sur les canaux de communication internes pour inspirer et motiver les autres apprenants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fr-FR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Partage des collections de cours, des cursus d’apprentissage, des vidéos et son expérience sur la plateforme LIL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C94CAF8-C08A-41EB-82FA-7FCA09202A80}"/>
              </a:ext>
            </a:extLst>
          </p:cNvPr>
          <p:cNvSpPr>
            <a:spLocks/>
          </p:cNvSpPr>
          <p:nvPr/>
        </p:nvSpPr>
        <p:spPr bwMode="auto">
          <a:xfrm>
            <a:off x="6006971" y="1964515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c15="http://schemas.microsoft.com/office/drawing/2012/chart" xmlns:c="http://schemas.openxmlformats.org/drawingml/2006/chart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c15="http://schemas.microsoft.com/office/drawing/2012/chart" xmlns:c="http://schemas.openxmlformats.org/drawingml/2006/chart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fr-FR" sz="3200">
                <a:solidFill>
                  <a:schemeClr val="bg2"/>
                </a:solidFill>
                <a:latin typeface="Community Light"/>
                <a:ea typeface="Source Sans Pro Semibold"/>
              </a:rPr>
              <a:t>Nom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C3FB1A-3BF7-4591-896E-B046A32710B5}"/>
              </a:ext>
            </a:extLst>
          </p:cNvPr>
          <p:cNvSpPr>
            <a:spLocks/>
          </p:cNvSpPr>
          <p:nvPr/>
        </p:nvSpPr>
        <p:spPr bwMode="auto">
          <a:xfrm>
            <a:off x="10510525" y="1964514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c15="http://schemas.microsoft.com/office/drawing/2012/chart" xmlns:c="http://schemas.openxmlformats.org/drawingml/2006/chart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c15="http://schemas.microsoft.com/office/drawing/2012/chart" xmlns:c="http://schemas.openxmlformats.org/drawingml/2006/chart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fr-FR" sz="3200">
                <a:solidFill>
                  <a:schemeClr val="bg2"/>
                </a:solidFill>
                <a:latin typeface="Community Light"/>
                <a:ea typeface="Source Sans Pro Semibold"/>
              </a:rPr>
              <a:t>Responsabilités 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1499A46B-A0A2-0A44-B3F0-AFF3C214C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53" y="13058193"/>
            <a:ext cx="3252116" cy="444688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DC0D25F-E9C7-5E4F-BE87-D796A630A68B}"/>
              </a:ext>
            </a:extLst>
          </p:cNvPr>
          <p:cNvSpPr txBox="1">
            <a:spLocks/>
          </p:cNvSpPr>
          <p:nvPr/>
        </p:nvSpPr>
        <p:spPr>
          <a:xfrm>
            <a:off x="499254" y="435463"/>
            <a:ext cx="21611907" cy="872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fr-FR" sz="6100">
                <a:solidFill>
                  <a:srgbClr val="2D65BC"/>
                </a:solidFill>
                <a:latin typeface="Community Light"/>
              </a:rPr>
              <a:t>Les différents acteurs d’un lancement réussi</a:t>
            </a:r>
          </a:p>
        </p:txBody>
      </p:sp>
    </p:spTree>
    <p:extLst>
      <p:ext uri="{BB962C8B-B14F-4D97-AF65-F5344CB8AC3E}">
        <p14:creationId xmlns:p14="http://schemas.microsoft.com/office/powerpoint/2010/main" val="278246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243</Words>
  <Application>Microsoft Macintosh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Community</vt:lpstr>
      <vt:lpstr>Community Light</vt:lpstr>
      <vt:lpstr>LKN Sans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Wendy Savin</cp:lastModifiedBy>
  <cp:revision>46</cp:revision>
  <cp:lastPrinted>2019-03-04T21:05:23Z</cp:lastPrinted>
  <dcterms:created xsi:type="dcterms:W3CDTF">2018-10-18T20:47:17Z</dcterms:created>
  <dcterms:modified xsi:type="dcterms:W3CDTF">2021-08-25T21:47:08Z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